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406" r:id="rId3"/>
    <p:sldId id="399" r:id="rId4"/>
    <p:sldId id="386" r:id="rId5"/>
    <p:sldId id="403" r:id="rId6"/>
    <p:sldId id="404" r:id="rId7"/>
    <p:sldId id="405" r:id="rId8"/>
    <p:sldId id="400" r:id="rId9"/>
    <p:sldId id="401" r:id="rId10"/>
    <p:sldId id="408" r:id="rId11"/>
    <p:sldId id="409" r:id="rId12"/>
    <p:sldId id="410" r:id="rId13"/>
    <p:sldId id="402" r:id="rId14"/>
    <p:sldId id="407" r:id="rId15"/>
    <p:sldId id="387" r:id="rId16"/>
    <p:sldId id="388" r:id="rId17"/>
    <p:sldId id="389" r:id="rId18"/>
    <p:sldId id="390" r:id="rId19"/>
    <p:sldId id="391" r:id="rId20"/>
    <p:sldId id="413" r:id="rId21"/>
    <p:sldId id="414" r:id="rId22"/>
    <p:sldId id="415" r:id="rId23"/>
    <p:sldId id="416" r:id="rId24"/>
    <p:sldId id="417" r:id="rId25"/>
    <p:sldId id="392" r:id="rId26"/>
    <p:sldId id="393" r:id="rId27"/>
    <p:sldId id="412" r:id="rId28"/>
    <p:sldId id="424" r:id="rId29"/>
    <p:sldId id="394" r:id="rId30"/>
    <p:sldId id="395" r:id="rId31"/>
    <p:sldId id="398" r:id="rId32"/>
    <p:sldId id="418" r:id="rId33"/>
    <p:sldId id="425" r:id="rId34"/>
    <p:sldId id="426" r:id="rId35"/>
    <p:sldId id="396" r:id="rId36"/>
    <p:sldId id="421" r:id="rId37"/>
    <p:sldId id="423" r:id="rId38"/>
    <p:sldId id="26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299" autoAdjust="0"/>
  </p:normalViewPr>
  <p:slideViewPr>
    <p:cSldViewPr snapToGrid="0">
      <p:cViewPr varScale="1">
        <p:scale>
          <a:sx n="70" d="100"/>
          <a:sy n="70" d="100"/>
        </p:scale>
        <p:origin x="1094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47D3C-0FE8-48CD-ABE8-2F27A3675F13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841D-9202-401D-8230-986CBD68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8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E1A-9C8C-46AD-81E4-38711766F2B8}" type="datetime10">
              <a:rPr lang="en-US" smtClean="0"/>
              <a:t>10:10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1B6B-0932-4247-8245-8F27FDE5EEEA}" type="datetime10">
              <a:rPr lang="en-US" smtClean="0"/>
              <a:t>10:10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02E-9007-4551-B744-B2B2B6BC9C56}" type="datetime10">
              <a:rPr lang="en-US" smtClean="0"/>
              <a:t>10:10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10:10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C7E-FF97-495E-8EA6-C5BAD3AE314C}" type="datetime10">
              <a:rPr lang="en-US" smtClean="0"/>
              <a:t>10:10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D53F-7ACA-4B0B-B523-4F46A2824FC5}" type="datetime10">
              <a:rPr lang="en-US" smtClean="0"/>
              <a:t>10:10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268-431E-4349-9A45-98FD4D86C13F}" type="datetime10">
              <a:rPr lang="en-US" smtClean="0"/>
              <a:t>10:10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175-704E-4DD3-9E08-6D81C044BEE2}" type="datetime10">
              <a:rPr lang="en-US" smtClean="0"/>
              <a:t>10:10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31A-5425-4BE3-A567-B8E7A0687957}" type="datetime10">
              <a:rPr lang="en-US" smtClean="0"/>
              <a:t>10:10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2BD-8D8B-46AD-9B8C-A463E47E2FF7}" type="datetime10">
              <a:rPr lang="en-US" smtClean="0"/>
              <a:t>10:10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76344" y="6376591"/>
            <a:ext cx="287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3300"/>
                </a:solidFill>
                <a:latin typeface="Arial Narrow" panose="020B0606020202030204" pitchFamily="34" charset="0"/>
              </a:defRPr>
            </a:lvl1pPr>
          </a:lstStyle>
          <a:p>
            <a:fld id="{3F83F346-FC3B-4FAE-9C55-E22FC3EDEB65}" type="datetime10">
              <a:rPr lang="en-US" smtClean="0"/>
              <a:pPr/>
              <a:t>10:10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F021985-4801-4ED1-847D-F9AC44EE7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1167618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6234797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3802744" y="6354246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Területalkalmassági elemzések 1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3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3300"/>
          </a:solidFill>
          <a:latin typeface="Arial Narrow" panose="020B0606020202030204" pitchFamily="34" charset="0"/>
          <a:ea typeface="+mn-ea"/>
          <a:cs typeface="+mn-cs"/>
        </a:defRPr>
      </a:lvl1pPr>
      <a:lvl2pPr marL="534988" indent="-228600" algn="l" defTabSz="914400" rtl="0" eaLnBrk="1" latinLnBrk="0" hangingPunct="1">
        <a:lnSpc>
          <a:spcPct val="90000"/>
        </a:lnSpc>
        <a:spcBef>
          <a:spcPts val="500"/>
        </a:spcBef>
        <a:buFont typeface="Arial Narrow" panose="020B0606020202030204" pitchFamily="34" charset="0"/>
        <a:buChar char="–"/>
        <a:defRPr sz="2400" kern="1200">
          <a:solidFill>
            <a:srgbClr val="006600"/>
          </a:solidFill>
          <a:latin typeface="Arial Narrow" panose="020B060602020203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6600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noProof="0" dirty="0"/>
              <a:t>Területalkalmassági elemzések 1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noProof="0" dirty="0"/>
              <a:t>Térinformatika az energiatervezésben</a:t>
            </a:r>
          </a:p>
          <a:p>
            <a:r>
              <a:rPr lang="hu-HU" noProof="0"/>
              <a:t>2026.03.17</a:t>
            </a:r>
            <a:r>
              <a:rPr lang="hu-HU" noProof="0" dirty="0"/>
              <a:t>.</a:t>
            </a:r>
          </a:p>
          <a:p>
            <a:r>
              <a:rPr lang="hu-HU" noProof="0" dirty="0" err="1"/>
              <a:t>Bede-Fazekas</a:t>
            </a:r>
            <a:r>
              <a:rPr lang="hu-HU" noProof="0" dirty="0"/>
              <a:t> Ákos</a:t>
            </a:r>
          </a:p>
        </p:txBody>
      </p:sp>
    </p:spTree>
    <p:extLst>
      <p:ext uri="{BB962C8B-B14F-4D97-AF65-F5344CB8AC3E}">
        <p14:creationId xmlns:p14="http://schemas.microsoft.com/office/powerpoint/2010/main" val="280264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101BD-A800-F56D-C6FD-CBB73FA3A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02519B-5038-C4D9-E23E-84037E20B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Pontfelhőből felszínmodell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2547E9-88FE-CFFB-C0B0-28F44C2F2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4051300" cy="4754563"/>
          </a:xfrm>
        </p:spPr>
        <p:txBody>
          <a:bodyPr/>
          <a:lstStyle/>
          <a:p>
            <a:r>
              <a:rPr lang="hu-HU" dirty="0"/>
              <a:t>Conversion &gt;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Raster</a:t>
            </a:r>
            <a:r>
              <a:rPr lang="hu-HU" dirty="0"/>
              <a:t> &gt; LAS </a:t>
            </a:r>
            <a:r>
              <a:rPr lang="hu-HU" dirty="0" err="1"/>
              <a:t>Dataset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Raster</a:t>
            </a:r>
            <a:endParaRPr lang="hu-HU" dirty="0"/>
          </a:p>
          <a:p>
            <a:r>
              <a:rPr lang="hu-HU" dirty="0"/>
              <a:t>legfőbb paraméterek</a:t>
            </a:r>
          </a:p>
          <a:p>
            <a:pPr lvl="1"/>
            <a:r>
              <a:rPr lang="hu-HU" dirty="0" err="1">
                <a:solidFill>
                  <a:srgbClr val="FF0000"/>
                </a:solidFill>
              </a:rPr>
              <a:t>Cell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Assignment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Type</a:t>
            </a:r>
            <a:r>
              <a:rPr lang="hu-HU" dirty="0">
                <a:solidFill>
                  <a:srgbClr val="FF0000"/>
                </a:solidFill>
              </a:rPr>
              <a:t>: cellaérték számítása, ha több pont is beleesik</a:t>
            </a:r>
          </a:p>
          <a:p>
            <a:pPr lvl="1"/>
            <a:r>
              <a:rPr lang="hu-HU" dirty="0" err="1"/>
              <a:t>Void</a:t>
            </a:r>
            <a:r>
              <a:rPr lang="hu-HU" dirty="0"/>
              <a:t> </a:t>
            </a:r>
            <a:r>
              <a:rPr lang="hu-HU" dirty="0" err="1"/>
              <a:t>Fill</a:t>
            </a:r>
            <a:r>
              <a:rPr lang="hu-HU" dirty="0"/>
              <a:t> </a:t>
            </a:r>
            <a:r>
              <a:rPr lang="hu-HU" dirty="0" err="1"/>
              <a:t>Method</a:t>
            </a:r>
            <a:r>
              <a:rPr lang="hu-HU" dirty="0"/>
              <a:t>: cellaérték számítása, ha egy pont se esik a cellába</a:t>
            </a:r>
          </a:p>
          <a:p>
            <a:pPr lvl="1"/>
            <a:r>
              <a:rPr lang="hu-HU" dirty="0" err="1"/>
              <a:t>Sampling</a:t>
            </a:r>
            <a:r>
              <a:rPr lang="hu-HU" dirty="0"/>
              <a:t> </a:t>
            </a:r>
            <a:r>
              <a:rPr lang="hu-HU" dirty="0" err="1"/>
              <a:t>Value</a:t>
            </a:r>
            <a:r>
              <a:rPr lang="hu-HU" dirty="0"/>
              <a:t>: kívánt felbontás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BD20DB1-285F-1D39-A5B7-11457DE33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77CD34D-E6B9-99DE-D5C2-8FCD864E18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9500" y="1422400"/>
            <a:ext cx="7106169" cy="46562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BD6FFF05-9B5C-DD75-7C7C-C2AA043644C7}"/>
              </a:ext>
            </a:extLst>
          </p:cNvPr>
          <p:cNvSpPr/>
          <p:nvPr/>
        </p:nvSpPr>
        <p:spPr>
          <a:xfrm flipV="1">
            <a:off x="9155429" y="2674618"/>
            <a:ext cx="2720341" cy="2743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62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860AD-8CFA-3F18-4C6E-8D1EDDB66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FA396F-EACF-2AA9-75FA-334F62045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Pontfelhőből felszínmodell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3DE678-EE95-D173-1878-88318A0FD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4051300" cy="4754563"/>
          </a:xfrm>
        </p:spPr>
        <p:txBody>
          <a:bodyPr/>
          <a:lstStyle/>
          <a:p>
            <a:r>
              <a:rPr lang="hu-HU" dirty="0"/>
              <a:t>Conversion &gt;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Raster</a:t>
            </a:r>
            <a:r>
              <a:rPr lang="hu-HU" dirty="0"/>
              <a:t> &gt; LAS </a:t>
            </a:r>
            <a:r>
              <a:rPr lang="hu-HU" dirty="0" err="1"/>
              <a:t>Dataset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Raster</a:t>
            </a:r>
            <a:endParaRPr lang="hu-HU" dirty="0"/>
          </a:p>
          <a:p>
            <a:r>
              <a:rPr lang="hu-HU" dirty="0"/>
              <a:t>legfőbb paraméterek</a:t>
            </a:r>
          </a:p>
          <a:p>
            <a:pPr lvl="1"/>
            <a:r>
              <a:rPr lang="hu-HU" dirty="0" err="1"/>
              <a:t>Cell</a:t>
            </a:r>
            <a:r>
              <a:rPr lang="hu-HU" dirty="0"/>
              <a:t> </a:t>
            </a:r>
            <a:r>
              <a:rPr lang="hu-HU" dirty="0" err="1"/>
              <a:t>Assignment</a:t>
            </a:r>
            <a:r>
              <a:rPr lang="hu-HU" dirty="0"/>
              <a:t> </a:t>
            </a:r>
            <a:r>
              <a:rPr lang="hu-HU" dirty="0" err="1"/>
              <a:t>Type</a:t>
            </a:r>
            <a:r>
              <a:rPr lang="hu-HU" dirty="0"/>
              <a:t>: cellaérték számítása, ha több pont is beleesik</a:t>
            </a:r>
          </a:p>
          <a:p>
            <a:pPr lvl="1"/>
            <a:r>
              <a:rPr lang="hu-HU" dirty="0" err="1">
                <a:solidFill>
                  <a:srgbClr val="FF0000"/>
                </a:solidFill>
              </a:rPr>
              <a:t>Void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Fill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Method</a:t>
            </a:r>
            <a:r>
              <a:rPr lang="hu-HU" dirty="0">
                <a:solidFill>
                  <a:srgbClr val="FF0000"/>
                </a:solidFill>
              </a:rPr>
              <a:t>: cellaérték számítása, ha egy pont se esik a cellába</a:t>
            </a:r>
          </a:p>
          <a:p>
            <a:pPr lvl="1"/>
            <a:r>
              <a:rPr lang="hu-HU" dirty="0" err="1"/>
              <a:t>Sampling</a:t>
            </a:r>
            <a:r>
              <a:rPr lang="hu-HU" dirty="0"/>
              <a:t> </a:t>
            </a:r>
            <a:r>
              <a:rPr lang="hu-HU" dirty="0" err="1"/>
              <a:t>Value</a:t>
            </a:r>
            <a:r>
              <a:rPr lang="hu-HU" dirty="0"/>
              <a:t>: kívánt felbontás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1DABF83-00C5-56D5-66A0-A36D5A83D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B6C323CA-AAB5-2C3A-870E-FCAA8316FD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9500" y="1422400"/>
            <a:ext cx="7106169" cy="46562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59C29CED-9314-C18B-06E0-609686F73E65}"/>
              </a:ext>
            </a:extLst>
          </p:cNvPr>
          <p:cNvSpPr/>
          <p:nvPr/>
        </p:nvSpPr>
        <p:spPr>
          <a:xfrm flipV="1">
            <a:off x="9155429" y="2926078"/>
            <a:ext cx="2720341" cy="2743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4078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27DCF-42F7-35D2-2C4B-7AD568E7C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F3BC13-8527-10B7-2BC9-617872A27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Pontfelhőből felszínmodell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A3D183-94AC-4B36-621B-02D9B0795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4051300" cy="4754563"/>
          </a:xfrm>
        </p:spPr>
        <p:txBody>
          <a:bodyPr/>
          <a:lstStyle/>
          <a:p>
            <a:r>
              <a:rPr lang="hu-HU" dirty="0"/>
              <a:t>Conversion &gt;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Raster</a:t>
            </a:r>
            <a:r>
              <a:rPr lang="hu-HU" dirty="0"/>
              <a:t> &gt; LAS </a:t>
            </a:r>
            <a:r>
              <a:rPr lang="hu-HU" dirty="0" err="1"/>
              <a:t>Dataset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Raster</a:t>
            </a:r>
            <a:endParaRPr lang="hu-HU" dirty="0"/>
          </a:p>
          <a:p>
            <a:r>
              <a:rPr lang="hu-HU" dirty="0"/>
              <a:t>legfőbb paraméterek</a:t>
            </a:r>
          </a:p>
          <a:p>
            <a:pPr lvl="1"/>
            <a:r>
              <a:rPr lang="hu-HU" dirty="0" err="1"/>
              <a:t>Cell</a:t>
            </a:r>
            <a:r>
              <a:rPr lang="hu-HU" dirty="0"/>
              <a:t> </a:t>
            </a:r>
            <a:r>
              <a:rPr lang="hu-HU" dirty="0" err="1"/>
              <a:t>Assignment</a:t>
            </a:r>
            <a:r>
              <a:rPr lang="hu-HU" dirty="0"/>
              <a:t> </a:t>
            </a:r>
            <a:r>
              <a:rPr lang="hu-HU" dirty="0" err="1"/>
              <a:t>Type</a:t>
            </a:r>
            <a:r>
              <a:rPr lang="hu-HU" dirty="0"/>
              <a:t>: cellaérték számítása, ha több pont is beleesik</a:t>
            </a:r>
          </a:p>
          <a:p>
            <a:pPr lvl="1"/>
            <a:r>
              <a:rPr lang="hu-HU" dirty="0" err="1"/>
              <a:t>Void</a:t>
            </a:r>
            <a:r>
              <a:rPr lang="hu-HU" dirty="0"/>
              <a:t> </a:t>
            </a:r>
            <a:r>
              <a:rPr lang="hu-HU" dirty="0" err="1"/>
              <a:t>Fill</a:t>
            </a:r>
            <a:r>
              <a:rPr lang="hu-HU" dirty="0"/>
              <a:t> </a:t>
            </a:r>
            <a:r>
              <a:rPr lang="hu-HU" dirty="0" err="1"/>
              <a:t>Method</a:t>
            </a:r>
            <a:r>
              <a:rPr lang="hu-HU" dirty="0"/>
              <a:t>: cellaérték számítása, ha egy pont se esik a cellába</a:t>
            </a:r>
          </a:p>
          <a:p>
            <a:pPr lvl="1"/>
            <a:r>
              <a:rPr lang="hu-HU" dirty="0" err="1">
                <a:solidFill>
                  <a:srgbClr val="FF0000"/>
                </a:solidFill>
              </a:rPr>
              <a:t>Sampling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Value</a:t>
            </a:r>
            <a:r>
              <a:rPr lang="hu-HU" dirty="0">
                <a:solidFill>
                  <a:srgbClr val="FF0000"/>
                </a:solidFill>
              </a:rPr>
              <a:t>: kívánt felbontás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E5140AA-2B6B-75C5-C0A8-5491AD1E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F562AFD-A633-9E49-91AA-60A33C4AEF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9500" y="1422400"/>
            <a:ext cx="7106169" cy="46562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4AE5154-811D-12CC-852A-2D9594B9D246}"/>
              </a:ext>
            </a:extLst>
          </p:cNvPr>
          <p:cNvSpPr/>
          <p:nvPr/>
        </p:nvSpPr>
        <p:spPr>
          <a:xfrm flipV="1">
            <a:off x="9155429" y="4949188"/>
            <a:ext cx="2720341" cy="2743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5005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23437-721F-0B89-46BC-49097BC51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2285CD-386D-A774-C29B-C256F04D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Pontfelhőből felszínmodell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A5043C3-ED2B-7798-F986-C2DCCE165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szűrjünk a középmagas és magas növényzetre, valamint az épületekre</a:t>
            </a:r>
          </a:p>
          <a:p>
            <a:pPr lvl="1"/>
            <a:r>
              <a:rPr lang="hu-HU" dirty="0"/>
              <a:t>csak az elsőként visszatérő jel pontjait ábrázoljuk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8DDE794-7EAA-B78C-5297-7B5C54075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13" name="Kép 12" descr="A képen repülőgép, rajz, drón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682B2D60-D320-CE1D-2C7D-715C8FD323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109" y="2731770"/>
            <a:ext cx="3985377" cy="33537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A17FF48D-DD6C-953E-AE1F-BEA8434FBD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5573" y="2731770"/>
            <a:ext cx="6928111" cy="33537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5841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23437-721F-0B89-46BC-49097BC51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2285CD-386D-A774-C29B-C256F04D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Pontfelhőből felszínmodell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A5043C3-ED2B-7798-F986-C2DCCE165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22400"/>
            <a:ext cx="4939144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a leszűrt pontokból készítsünk 50 cm-es felbontású felszínmodellt</a:t>
            </a:r>
          </a:p>
          <a:p>
            <a:pPr lvl="1"/>
            <a:r>
              <a:rPr lang="hu-HU" dirty="0"/>
              <a:t>színezzük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8DDE794-7EAA-B78C-5297-7B5C54075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4FF2733-BB2E-285E-1ED3-21C67E0A44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77345" y="1381991"/>
            <a:ext cx="6291571" cy="47295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4554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0DB1C5-BD12-7F3D-D210-FC1FBC83C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Felszínmodell elemzése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BD16E57-C8E3-6755-1C76-66EA9830C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2736273" cy="4754563"/>
          </a:xfrm>
        </p:spPr>
        <p:txBody>
          <a:bodyPr/>
          <a:lstStyle/>
          <a:p>
            <a:r>
              <a:rPr lang="hu-HU" dirty="0"/>
              <a:t>kitettség, lejtőszög</a:t>
            </a:r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Surface &gt; </a:t>
            </a:r>
            <a:r>
              <a:rPr lang="hu-HU" dirty="0" err="1"/>
              <a:t>Aspect</a:t>
            </a:r>
            <a:endParaRPr lang="hu-HU" dirty="0"/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Surface &gt; </a:t>
            </a:r>
            <a:r>
              <a:rPr lang="hu-HU" dirty="0" err="1"/>
              <a:t>Slope</a:t>
            </a:r>
            <a:endParaRPr lang="hu-HU" dirty="0"/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készítsünk kitettség- és lejtőszögrasztert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A5EE0D6-A8FF-1F1D-6EAF-522725B38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15B95D7-B5F2-F3C0-A26F-A5E48C9B34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4474" y="1422400"/>
            <a:ext cx="8472054" cy="20377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F530AA2-E1F4-A166-AA9E-A7303496FF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4474" y="3613897"/>
            <a:ext cx="8472054" cy="25037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274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D7DC70-AFBE-2993-1E32-3950CA6F6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Kellően lapos tetőfelületek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EC02EF-3EDA-B080-648B-CFC385B1B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571843" cy="4754563"/>
          </a:xfrm>
        </p:spPr>
        <p:txBody>
          <a:bodyPr/>
          <a:lstStyle/>
          <a:p>
            <a:r>
              <a:rPr lang="hu-HU" dirty="0"/>
              <a:t>a 60°-</a:t>
            </a:r>
            <a:r>
              <a:rPr lang="hu-HU" dirty="0" err="1"/>
              <a:t>nál</a:t>
            </a:r>
            <a:r>
              <a:rPr lang="hu-HU" dirty="0"/>
              <a:t> meredekebb tetőket majd le kell </a:t>
            </a:r>
            <a:r>
              <a:rPr lang="hu-HU" dirty="0" err="1"/>
              <a:t>maszkolnunk</a:t>
            </a:r>
            <a:endParaRPr lang="hu-HU" dirty="0"/>
          </a:p>
          <a:p>
            <a:r>
              <a:rPr lang="hu-HU" dirty="0"/>
              <a:t>ehhez létrehozunk egy bináris rasztert</a:t>
            </a:r>
          </a:p>
          <a:p>
            <a:pPr lvl="1"/>
            <a:r>
              <a:rPr lang="hu-HU" dirty="0"/>
              <a:t>0: túl meredek</a:t>
            </a:r>
          </a:p>
          <a:p>
            <a:pPr lvl="1"/>
            <a:r>
              <a:rPr lang="hu-HU" dirty="0"/>
              <a:t>1: kellően lapos (használható)</a:t>
            </a:r>
          </a:p>
          <a:p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Map Algebra &gt;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Calculator</a:t>
            </a:r>
            <a:endParaRPr lang="hu-HU" dirty="0"/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"</a:t>
            </a:r>
            <a:r>
              <a:rPr lang="hu-HU" dirty="0" err="1"/>
              <a:t>lejtoszog.tif</a:t>
            </a:r>
            <a:r>
              <a:rPr lang="hu-HU" dirty="0"/>
              <a:t>" &lt;= 60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206C66E-1441-2C75-EA63-A5EB14DC7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9A20B7D-06E5-BFC0-61CD-24BA6010E0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0043" y="1485900"/>
            <a:ext cx="7602887" cy="45491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3066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0A962D-7B11-71A8-25BD-123C9C693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Épületpoligonok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FB4BED-22F2-43CA-9EA6-79D87FF9D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4493790" cy="4754563"/>
          </a:xfrm>
        </p:spPr>
        <p:txBody>
          <a:bodyPr/>
          <a:lstStyle/>
          <a:p>
            <a:r>
              <a:rPr lang="hu-HU" dirty="0"/>
              <a:t>kinyerhetjük </a:t>
            </a:r>
            <a:r>
              <a:rPr lang="hu-HU" dirty="0" err="1"/>
              <a:t>OpenStreetMapről</a:t>
            </a:r>
            <a:endParaRPr lang="hu-HU" dirty="0"/>
          </a:p>
          <a:p>
            <a:pPr lvl="1"/>
            <a:r>
              <a:rPr lang="hu-HU" dirty="0"/>
              <a:t>https://download.geofabrik.de/</a:t>
            </a:r>
          </a:p>
          <a:p>
            <a:r>
              <a:rPr lang="hu-HU" dirty="0"/>
              <a:t>vagy mi magunk digitalizálhatjuk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töltsük be az épületek réteget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57CFA3F-8E4E-3212-70EF-AD0213460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F2468A66-1329-1589-1189-F6535678F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990" y="1474471"/>
            <a:ext cx="6695227" cy="45739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7433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A3DE3D-B872-E96C-AAE6-5E33D23A5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Vizsgálati terület kijelölése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C628E5-89E6-186B-4A36-9D87E62E1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642885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2–4 fős csapatokban válasszatok magatoknak egymással szomszédos épületeket</a:t>
            </a:r>
          </a:p>
          <a:p>
            <a:pPr lvl="1"/>
            <a:r>
              <a:rPr lang="hu-HU" dirty="0"/>
              <a:t>ne a pontfelhő legszéléről</a:t>
            </a:r>
          </a:p>
          <a:p>
            <a:pPr lvl="1"/>
            <a:r>
              <a:rPr lang="hu-HU" dirty="0"/>
              <a:t>rajzoljunk köré 50 m-es puffert</a:t>
            </a:r>
          </a:p>
          <a:p>
            <a:pPr lvl="1"/>
            <a:r>
              <a:rPr lang="hu-HU" dirty="0"/>
              <a:t>és mentsük ki a kiválasztott épületet új </a:t>
            </a:r>
            <a:r>
              <a:rPr lang="hu-HU" dirty="0" err="1"/>
              <a:t>shapefile-ba</a:t>
            </a:r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8201329-3E3A-2B58-6D8F-8DAD4EF41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1B7834A-AA28-AD7A-2149-FDE41184F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085" y="1531620"/>
            <a:ext cx="7524225" cy="45158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17267FEF-A5D9-98A3-0F50-3AC1A7E0C3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1200" y="1641244"/>
            <a:ext cx="2290762" cy="19002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45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F36B30-6F32-DA4B-B1EB-CDB809F74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Felszínmodell körbevágása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F1050A3-354E-0989-E800-02EB6942E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208270" cy="4754563"/>
          </a:xfrm>
        </p:spPr>
        <p:txBody>
          <a:bodyPr/>
          <a:lstStyle/>
          <a:p>
            <a:r>
              <a:rPr lang="hu-HU" dirty="0"/>
              <a:t>Data Management &gt; </a:t>
            </a:r>
            <a:r>
              <a:rPr lang="hu-HU" dirty="0" err="1"/>
              <a:t>Raster</a:t>
            </a:r>
            <a:r>
              <a:rPr lang="hu-HU" dirty="0"/>
              <a:t> &gt;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Processing</a:t>
            </a:r>
            <a:r>
              <a:rPr lang="hu-HU" dirty="0"/>
              <a:t> &gt; </a:t>
            </a:r>
            <a:r>
              <a:rPr lang="hu-HU" dirty="0" err="1"/>
              <a:t>Clip</a:t>
            </a:r>
            <a:endParaRPr lang="hu-HU" dirty="0"/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vágjuk körbe a felszínmodellt a vizsgálati területtel</a:t>
            </a:r>
          </a:p>
          <a:p>
            <a:pPr lvl="1"/>
            <a:r>
              <a:rPr lang="hu-HU" dirty="0"/>
              <a:t>ne csak a befoglaló dobozával, hanem magával a poligonnal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8AD7920-37B0-0D16-BDA0-4036CF3C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BC8C6DC-1071-1018-AC55-408D847A36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470" y="1485608"/>
            <a:ext cx="5958839" cy="45837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Háromszög 6">
            <a:extLst>
              <a:ext uri="{FF2B5EF4-FFF2-40B4-BE49-F238E27FC236}">
                <a16:creationId xmlns:a16="http://schemas.microsoft.com/office/drawing/2014/main" id="{F29EA2E4-C958-5BD5-1588-DF1D47364784}"/>
              </a:ext>
            </a:extLst>
          </p:cNvPr>
          <p:cNvSpPr/>
          <p:nvPr/>
        </p:nvSpPr>
        <p:spPr>
          <a:xfrm rot="5400000">
            <a:off x="6096000" y="3406140"/>
            <a:ext cx="179070" cy="13716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4734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6EA4AE-523F-A03B-A7F3-C3D7AC3A8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Pontfelhő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7C8F1A-B0EC-E474-04FD-A0B277C2A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6922769" cy="4754563"/>
          </a:xfrm>
        </p:spPr>
        <p:txBody>
          <a:bodyPr/>
          <a:lstStyle/>
          <a:p>
            <a:r>
              <a:rPr lang="hu-HU" dirty="0" err="1"/>
              <a:t>LiDAR</a:t>
            </a:r>
            <a:endParaRPr lang="hu-HU" dirty="0"/>
          </a:p>
          <a:p>
            <a:pPr lvl="1"/>
            <a:r>
              <a:rPr lang="hu-HU" dirty="0" err="1"/>
              <a:t>Light</a:t>
            </a:r>
            <a:r>
              <a:rPr lang="hu-HU" dirty="0"/>
              <a:t> </a:t>
            </a:r>
            <a:r>
              <a:rPr lang="hu-HU" dirty="0" err="1"/>
              <a:t>Detection</a:t>
            </a:r>
            <a:r>
              <a:rPr lang="hu-HU" dirty="0"/>
              <a:t> and Ranging</a:t>
            </a:r>
          </a:p>
          <a:p>
            <a:pPr lvl="1"/>
            <a:r>
              <a:rPr lang="hu-HU" dirty="0"/>
              <a:t>lézeralapú távérzékelés, lézerszkennelés</a:t>
            </a:r>
          </a:p>
          <a:p>
            <a:pPr lvl="1"/>
            <a:r>
              <a:rPr lang="hu-HU" dirty="0"/>
              <a:t>aktív távérzékelési rendszer (saját jelforrással rendelkezik)</a:t>
            </a:r>
          </a:p>
          <a:p>
            <a:pPr lvl="1"/>
            <a:r>
              <a:rPr lang="hu-HU" dirty="0"/>
              <a:t>nagy területről gyorsan, nagy pontosságú adatgyűjtés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BADD5CA-C889-620B-F8F4-E247709FC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6" name="Kép 5" descr="A képen gyalu, repülőgép, Légi utazás, légi közlekedé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638F65B5-3E7F-97CC-FA3A-330B17D45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0969" y="173109"/>
            <a:ext cx="4293869" cy="33374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 descr="A képen festmény, zöld, fű, kültéri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3BF647DF-7D42-FEF9-01EA-8C8FD9F918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0969" y="3663887"/>
            <a:ext cx="4293870" cy="24120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5060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43C31-F836-6D84-77F6-45D4949CE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4A20B1-FD35-E8E2-E25D-69166CD1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Besugárzásszámítás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B6B00F-7AD1-DF16-1EAF-61CBF90AF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7607301" cy="4754563"/>
          </a:xfrm>
        </p:spPr>
        <p:txBody>
          <a:bodyPr/>
          <a:lstStyle/>
          <a:p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</a:t>
            </a:r>
            <a:r>
              <a:rPr lang="hu-HU" dirty="0" err="1"/>
              <a:t>Solar</a:t>
            </a:r>
            <a:r>
              <a:rPr lang="hu-HU" dirty="0"/>
              <a:t> </a:t>
            </a:r>
            <a:r>
              <a:rPr lang="hu-HU" dirty="0" err="1"/>
              <a:t>Radiation</a:t>
            </a:r>
            <a:r>
              <a:rPr lang="hu-HU" dirty="0"/>
              <a:t> &gt; </a:t>
            </a:r>
            <a:r>
              <a:rPr lang="hu-HU" dirty="0" err="1"/>
              <a:t>Area</a:t>
            </a:r>
            <a:r>
              <a:rPr lang="hu-HU" dirty="0"/>
              <a:t> </a:t>
            </a:r>
            <a:r>
              <a:rPr lang="hu-HU" dirty="0" err="1"/>
              <a:t>Solar</a:t>
            </a:r>
            <a:r>
              <a:rPr lang="hu-HU" dirty="0"/>
              <a:t> </a:t>
            </a:r>
            <a:r>
              <a:rPr lang="hu-HU" dirty="0" err="1"/>
              <a:t>Radiation</a:t>
            </a:r>
            <a:endParaRPr lang="hu-HU" dirty="0"/>
          </a:p>
          <a:p>
            <a:r>
              <a:rPr lang="hu-HU" dirty="0"/>
              <a:t>figyelembe veszi</a:t>
            </a:r>
          </a:p>
          <a:p>
            <a:pPr lvl="1"/>
            <a:r>
              <a:rPr lang="hu-HU" dirty="0"/>
              <a:t>az égbolt </a:t>
            </a:r>
            <a:r>
              <a:rPr lang="hu-HU" dirty="0" err="1"/>
              <a:t>takartságát</a:t>
            </a:r>
            <a:r>
              <a:rPr lang="hu-HU" dirty="0"/>
              <a:t> (a felszínmodellből)</a:t>
            </a:r>
          </a:p>
          <a:p>
            <a:pPr lvl="1"/>
            <a:r>
              <a:rPr lang="hu-HU" dirty="0"/>
              <a:t>a nap égi útját (függ a helytől, a dátumtól és az időponttól)</a:t>
            </a:r>
          </a:p>
          <a:p>
            <a:pPr lvl="1"/>
            <a:r>
              <a:rPr lang="hu-HU" dirty="0"/>
              <a:t>a beesési szöget</a:t>
            </a:r>
          </a:p>
          <a:p>
            <a:r>
              <a:rPr lang="hu-HU" dirty="0"/>
              <a:t>sokáig számol (esetünkben majd kb. fél percig)</a:t>
            </a:r>
          </a:p>
          <a:p>
            <a:pPr lvl="1"/>
            <a:r>
              <a:rPr lang="hu-HU" dirty="0"/>
              <a:t>ezért mindenféle paraméterekkel csökkenteni lehet a mintavételi gyakoriságot </a:t>
            </a:r>
          </a:p>
          <a:p>
            <a:pPr lvl="1"/>
            <a:r>
              <a:rPr lang="hu-HU" dirty="0"/>
              <a:t>és természetesen a terület nagyságától is függ</a:t>
            </a:r>
          </a:p>
          <a:p>
            <a:r>
              <a:rPr lang="hu-HU" dirty="0"/>
              <a:t>mértékegység: </a:t>
            </a:r>
            <a:r>
              <a:rPr lang="hu-HU" dirty="0" err="1"/>
              <a:t>Wh</a:t>
            </a:r>
            <a:r>
              <a:rPr lang="hu-HU" dirty="0"/>
              <a:t>/m</a:t>
            </a:r>
            <a:r>
              <a:rPr lang="hu-HU" baseline="30000" dirty="0"/>
              <a:t>2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C2805CD-6687-CED7-ED70-75574F26A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08E9496-3D39-D80A-C23C-F219F0CD87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5500" y="1831770"/>
            <a:ext cx="3636996" cy="49099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 descr="A képen épület, ég, tükör, kö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91C7DBD1-10AE-BC1C-D2FC-4D57B8C370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500" y="123640"/>
            <a:ext cx="1600200" cy="1600200"/>
          </a:xfrm>
          <a:prstGeom prst="rect">
            <a:avLst/>
          </a:prstGeom>
        </p:spPr>
      </p:pic>
      <p:pic>
        <p:nvPicPr>
          <p:cNvPr id="15" name="Kép 14" descr="A képen kör, szöveg, képernyőkép, Grafik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744768EF-B4DA-CC98-4242-D8F3D9FED4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" r="43620"/>
          <a:stretch/>
        </p:blipFill>
        <p:spPr>
          <a:xfrm>
            <a:off x="10160000" y="123640"/>
            <a:ext cx="1922496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5646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2BFFD-2FDA-5AB4-6456-E38AF13E3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BE12A5-294A-37AB-D12D-8F7FD3D05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Besugárzásszámítás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2F05381-0FD4-3345-C34B-186CB9144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7607301" cy="4754563"/>
          </a:xfrm>
        </p:spPr>
        <p:txBody>
          <a:bodyPr/>
          <a:lstStyle/>
          <a:p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</a:t>
            </a:r>
            <a:r>
              <a:rPr lang="hu-HU" dirty="0" err="1"/>
              <a:t>Solar</a:t>
            </a:r>
            <a:r>
              <a:rPr lang="hu-HU" dirty="0"/>
              <a:t> </a:t>
            </a:r>
            <a:r>
              <a:rPr lang="hu-HU" dirty="0" err="1"/>
              <a:t>Radiation</a:t>
            </a:r>
            <a:r>
              <a:rPr lang="hu-HU" dirty="0"/>
              <a:t> &gt; </a:t>
            </a:r>
            <a:r>
              <a:rPr lang="hu-HU" dirty="0" err="1"/>
              <a:t>Area</a:t>
            </a:r>
            <a:r>
              <a:rPr lang="hu-HU" dirty="0"/>
              <a:t> </a:t>
            </a:r>
            <a:r>
              <a:rPr lang="hu-HU" dirty="0" err="1"/>
              <a:t>Solar</a:t>
            </a:r>
            <a:r>
              <a:rPr lang="hu-HU" dirty="0"/>
              <a:t> </a:t>
            </a:r>
            <a:r>
              <a:rPr lang="hu-HU" dirty="0" err="1"/>
              <a:t>Radiation</a:t>
            </a:r>
            <a:endParaRPr lang="hu-HU" dirty="0"/>
          </a:p>
          <a:p>
            <a:r>
              <a:rPr lang="hu-HU" dirty="0"/>
              <a:t>figyelembe veszi</a:t>
            </a:r>
          </a:p>
          <a:p>
            <a:pPr lvl="1"/>
            <a:r>
              <a:rPr lang="hu-HU" dirty="0"/>
              <a:t>az égbolt </a:t>
            </a:r>
            <a:r>
              <a:rPr lang="hu-HU" dirty="0" err="1"/>
              <a:t>takartságát</a:t>
            </a:r>
            <a:r>
              <a:rPr lang="hu-HU" dirty="0"/>
              <a:t> (</a:t>
            </a:r>
            <a:r>
              <a:rPr lang="hu-HU" dirty="0">
                <a:solidFill>
                  <a:srgbClr val="FF0000"/>
                </a:solidFill>
              </a:rPr>
              <a:t>a felszínmodellből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 nap égi útját (függ a helytől, a dátumtól és az időponttól)</a:t>
            </a:r>
          </a:p>
          <a:p>
            <a:pPr lvl="1"/>
            <a:r>
              <a:rPr lang="hu-HU" dirty="0"/>
              <a:t>a beesési szöget</a:t>
            </a:r>
          </a:p>
          <a:p>
            <a:r>
              <a:rPr lang="hu-HU" dirty="0"/>
              <a:t>sokáig számol (esetünkben majd kb. fél percig)</a:t>
            </a:r>
          </a:p>
          <a:p>
            <a:pPr lvl="1"/>
            <a:r>
              <a:rPr lang="hu-HU" dirty="0"/>
              <a:t>ezért mindenféle paraméterekkel csökkenteni lehet a mintavételi gyakoriságot </a:t>
            </a:r>
          </a:p>
          <a:p>
            <a:pPr lvl="1"/>
            <a:r>
              <a:rPr lang="hu-HU" dirty="0"/>
              <a:t>és természetesen a terület nagyságától is függ</a:t>
            </a:r>
          </a:p>
          <a:p>
            <a:r>
              <a:rPr lang="hu-HU" dirty="0"/>
              <a:t>mértékegység: </a:t>
            </a:r>
            <a:r>
              <a:rPr lang="hu-HU" dirty="0" err="1"/>
              <a:t>Wh</a:t>
            </a:r>
            <a:r>
              <a:rPr lang="hu-HU" dirty="0"/>
              <a:t>/m</a:t>
            </a:r>
            <a:r>
              <a:rPr lang="hu-HU" baseline="30000" dirty="0"/>
              <a:t>2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3C362F1-2D3C-5C76-61C0-2317D8F4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293505A-A28A-BCD6-F99E-7241FD96DB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5500" y="1831770"/>
            <a:ext cx="3636996" cy="49099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 descr="A képen épület, ég, tükör, kö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B477F05B-360A-2112-19FD-A69D9C34B5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500" y="123640"/>
            <a:ext cx="1600200" cy="1600200"/>
          </a:xfrm>
          <a:prstGeom prst="rect">
            <a:avLst/>
          </a:prstGeom>
        </p:spPr>
      </p:pic>
      <p:pic>
        <p:nvPicPr>
          <p:cNvPr id="15" name="Kép 14" descr="A képen kör, szöveg, képernyőkép, Grafik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BD32A208-FAAE-E3CA-4C18-357FE79F8E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" r="43620"/>
          <a:stretch/>
        </p:blipFill>
        <p:spPr>
          <a:xfrm>
            <a:off x="10160000" y="123640"/>
            <a:ext cx="1922496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églalap 10">
            <a:extLst>
              <a:ext uri="{FF2B5EF4-FFF2-40B4-BE49-F238E27FC236}">
                <a16:creationId xmlns:a16="http://schemas.microsoft.com/office/drawing/2014/main" id="{40208A64-8BAA-B778-8B68-5CA766D9D336}"/>
              </a:ext>
            </a:extLst>
          </p:cNvPr>
          <p:cNvSpPr/>
          <p:nvPr/>
        </p:nvSpPr>
        <p:spPr>
          <a:xfrm flipV="1">
            <a:off x="8445500" y="2207254"/>
            <a:ext cx="3636996" cy="4089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203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69B26-EC19-4046-DDED-E89A4DE11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AB05F1-24B2-ACAD-9810-17CB7139D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Besugárzásszámítás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99BCF9-317D-42C7-7509-3C20714B7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7607301" cy="4754563"/>
          </a:xfrm>
        </p:spPr>
        <p:txBody>
          <a:bodyPr/>
          <a:lstStyle/>
          <a:p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</a:t>
            </a:r>
            <a:r>
              <a:rPr lang="hu-HU" dirty="0" err="1"/>
              <a:t>Solar</a:t>
            </a:r>
            <a:r>
              <a:rPr lang="hu-HU" dirty="0"/>
              <a:t> </a:t>
            </a:r>
            <a:r>
              <a:rPr lang="hu-HU" dirty="0" err="1"/>
              <a:t>Radiation</a:t>
            </a:r>
            <a:r>
              <a:rPr lang="hu-HU" dirty="0"/>
              <a:t> &gt; </a:t>
            </a:r>
            <a:r>
              <a:rPr lang="hu-HU" dirty="0" err="1"/>
              <a:t>Area</a:t>
            </a:r>
            <a:r>
              <a:rPr lang="hu-HU" dirty="0"/>
              <a:t> </a:t>
            </a:r>
            <a:r>
              <a:rPr lang="hu-HU" dirty="0" err="1"/>
              <a:t>Solar</a:t>
            </a:r>
            <a:r>
              <a:rPr lang="hu-HU" dirty="0"/>
              <a:t> </a:t>
            </a:r>
            <a:r>
              <a:rPr lang="hu-HU" dirty="0" err="1"/>
              <a:t>Radiation</a:t>
            </a:r>
            <a:endParaRPr lang="hu-HU" dirty="0"/>
          </a:p>
          <a:p>
            <a:r>
              <a:rPr lang="hu-HU" dirty="0"/>
              <a:t>figyelembe veszi</a:t>
            </a:r>
          </a:p>
          <a:p>
            <a:pPr lvl="1"/>
            <a:r>
              <a:rPr lang="hu-HU" dirty="0"/>
              <a:t>az égbolt </a:t>
            </a:r>
            <a:r>
              <a:rPr lang="hu-HU" dirty="0" err="1"/>
              <a:t>takartságát</a:t>
            </a:r>
            <a:r>
              <a:rPr lang="hu-HU" dirty="0"/>
              <a:t> (a felszínmodellből)</a:t>
            </a:r>
          </a:p>
          <a:p>
            <a:pPr lvl="1"/>
            <a:r>
              <a:rPr lang="hu-HU" dirty="0"/>
              <a:t>a nap égi útját (függ </a:t>
            </a:r>
            <a:r>
              <a:rPr lang="hu-HU" dirty="0">
                <a:solidFill>
                  <a:srgbClr val="FF0000"/>
                </a:solidFill>
              </a:rPr>
              <a:t>a helytől</a:t>
            </a:r>
            <a:r>
              <a:rPr lang="hu-HU" dirty="0"/>
              <a:t>, a dátumtól és az időponttól)</a:t>
            </a:r>
          </a:p>
          <a:p>
            <a:pPr lvl="1"/>
            <a:r>
              <a:rPr lang="hu-HU" dirty="0"/>
              <a:t>a beesési szöget</a:t>
            </a:r>
          </a:p>
          <a:p>
            <a:r>
              <a:rPr lang="hu-HU" dirty="0"/>
              <a:t>sokáig számol (esetünkben majd kb. fél percig)</a:t>
            </a:r>
          </a:p>
          <a:p>
            <a:pPr lvl="1"/>
            <a:r>
              <a:rPr lang="hu-HU" dirty="0"/>
              <a:t>ezért mindenféle paraméterekkel csökkenteni lehet a mintavételi gyakoriságot </a:t>
            </a:r>
          </a:p>
          <a:p>
            <a:pPr lvl="1"/>
            <a:r>
              <a:rPr lang="hu-HU" dirty="0"/>
              <a:t>és természetesen a terület nagyságától is függ</a:t>
            </a:r>
          </a:p>
          <a:p>
            <a:r>
              <a:rPr lang="hu-HU" dirty="0"/>
              <a:t>mértékegység: </a:t>
            </a:r>
            <a:r>
              <a:rPr lang="hu-HU" dirty="0" err="1"/>
              <a:t>Wh</a:t>
            </a:r>
            <a:r>
              <a:rPr lang="hu-HU" dirty="0"/>
              <a:t>/m</a:t>
            </a:r>
            <a:r>
              <a:rPr lang="hu-HU" baseline="30000" dirty="0"/>
              <a:t>2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66BBD8D-340D-F01C-DEAD-3815395AB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94D0567-070F-0F24-23C9-1BC6D7AA37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5500" y="1831770"/>
            <a:ext cx="3636996" cy="49099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 descr="A képen épület, ég, tükör, kö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3A171139-9338-9454-28F5-D58201DA65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500" y="123640"/>
            <a:ext cx="1600200" cy="1600200"/>
          </a:xfrm>
          <a:prstGeom prst="rect">
            <a:avLst/>
          </a:prstGeom>
        </p:spPr>
      </p:pic>
      <p:pic>
        <p:nvPicPr>
          <p:cNvPr id="15" name="Kép 14" descr="A képen kör, szöveg, képernyőkép, Grafik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D7998477-ABDA-BAF0-0E21-7D724A509E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" r="43620"/>
          <a:stretch/>
        </p:blipFill>
        <p:spPr>
          <a:xfrm>
            <a:off x="10160000" y="123640"/>
            <a:ext cx="1922496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églalap 10">
            <a:extLst>
              <a:ext uri="{FF2B5EF4-FFF2-40B4-BE49-F238E27FC236}">
                <a16:creationId xmlns:a16="http://schemas.microsoft.com/office/drawing/2014/main" id="{DC62BFBE-DDE6-4DB8-2B33-E54EB411865C}"/>
              </a:ext>
            </a:extLst>
          </p:cNvPr>
          <p:cNvSpPr/>
          <p:nvPr/>
        </p:nvSpPr>
        <p:spPr>
          <a:xfrm flipV="1">
            <a:off x="8445500" y="3004809"/>
            <a:ext cx="3636996" cy="4089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8577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56744-ED2E-199F-4DCD-A070CD862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D4A019-0149-3D1A-81F2-91AB3AB27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Besugárzásszámítás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7F60A34-1BB8-845E-BAA2-D4E7B65CB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7607301" cy="4754563"/>
          </a:xfrm>
        </p:spPr>
        <p:txBody>
          <a:bodyPr/>
          <a:lstStyle/>
          <a:p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</a:t>
            </a:r>
            <a:r>
              <a:rPr lang="hu-HU" dirty="0" err="1"/>
              <a:t>Solar</a:t>
            </a:r>
            <a:r>
              <a:rPr lang="hu-HU" dirty="0"/>
              <a:t> </a:t>
            </a:r>
            <a:r>
              <a:rPr lang="hu-HU" dirty="0" err="1"/>
              <a:t>Radiation</a:t>
            </a:r>
            <a:r>
              <a:rPr lang="hu-HU" dirty="0"/>
              <a:t> &gt; </a:t>
            </a:r>
            <a:r>
              <a:rPr lang="hu-HU" dirty="0" err="1"/>
              <a:t>Area</a:t>
            </a:r>
            <a:r>
              <a:rPr lang="hu-HU" dirty="0"/>
              <a:t> </a:t>
            </a:r>
            <a:r>
              <a:rPr lang="hu-HU" dirty="0" err="1"/>
              <a:t>Solar</a:t>
            </a:r>
            <a:r>
              <a:rPr lang="hu-HU" dirty="0"/>
              <a:t> </a:t>
            </a:r>
            <a:r>
              <a:rPr lang="hu-HU" dirty="0" err="1"/>
              <a:t>Radiation</a:t>
            </a:r>
            <a:endParaRPr lang="hu-HU" dirty="0"/>
          </a:p>
          <a:p>
            <a:r>
              <a:rPr lang="hu-HU" dirty="0"/>
              <a:t>figyelembe veszi</a:t>
            </a:r>
          </a:p>
          <a:p>
            <a:pPr lvl="1"/>
            <a:r>
              <a:rPr lang="hu-HU" dirty="0"/>
              <a:t>az égbolt </a:t>
            </a:r>
            <a:r>
              <a:rPr lang="hu-HU" dirty="0" err="1"/>
              <a:t>takartságát</a:t>
            </a:r>
            <a:r>
              <a:rPr lang="hu-HU" dirty="0"/>
              <a:t> (a felszínmodellből)</a:t>
            </a:r>
          </a:p>
          <a:p>
            <a:pPr lvl="1"/>
            <a:r>
              <a:rPr lang="hu-HU" dirty="0"/>
              <a:t>a nap égi útját (függ a helytől, </a:t>
            </a:r>
            <a:r>
              <a:rPr lang="hu-HU" dirty="0">
                <a:solidFill>
                  <a:srgbClr val="FF0000"/>
                </a:solidFill>
              </a:rPr>
              <a:t>a dátumtól és az időponttól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 beesési szöget</a:t>
            </a:r>
          </a:p>
          <a:p>
            <a:r>
              <a:rPr lang="hu-HU" dirty="0"/>
              <a:t>sokáig számol (esetünkben majd kb. fél percig)</a:t>
            </a:r>
          </a:p>
          <a:p>
            <a:pPr lvl="1"/>
            <a:r>
              <a:rPr lang="hu-HU" dirty="0"/>
              <a:t>ezért mindenféle paraméterekkel csökkenteni lehet a mintavételi gyakoriságot </a:t>
            </a:r>
          </a:p>
          <a:p>
            <a:pPr lvl="1"/>
            <a:r>
              <a:rPr lang="hu-HU" dirty="0"/>
              <a:t>és természetesen a terület nagyságától is függ</a:t>
            </a:r>
          </a:p>
          <a:p>
            <a:r>
              <a:rPr lang="hu-HU" dirty="0"/>
              <a:t>mértékegység: </a:t>
            </a:r>
            <a:r>
              <a:rPr lang="hu-HU" dirty="0" err="1"/>
              <a:t>Wh</a:t>
            </a:r>
            <a:r>
              <a:rPr lang="hu-HU" dirty="0"/>
              <a:t>/m</a:t>
            </a:r>
            <a:r>
              <a:rPr lang="hu-HU" baseline="30000" dirty="0"/>
              <a:t>2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40D4157-73FE-8B04-16C4-2D68A70F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74DF089-BC3B-2DF2-3653-875AAE0A07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5500" y="1831770"/>
            <a:ext cx="3636996" cy="49099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 descr="A képen épület, ég, tükör, kö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E07CDB1F-2276-4D9C-5B0E-77B7DF8BBC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500" y="123640"/>
            <a:ext cx="1600200" cy="1600200"/>
          </a:xfrm>
          <a:prstGeom prst="rect">
            <a:avLst/>
          </a:prstGeom>
        </p:spPr>
      </p:pic>
      <p:pic>
        <p:nvPicPr>
          <p:cNvPr id="15" name="Kép 14" descr="A képen kör, szöveg, képernyőkép, Grafik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C00B3C13-D8A5-6BDE-5BE1-98E6104967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" r="43620"/>
          <a:stretch/>
        </p:blipFill>
        <p:spPr>
          <a:xfrm>
            <a:off x="10160000" y="123640"/>
            <a:ext cx="1922496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églalap 10">
            <a:extLst>
              <a:ext uri="{FF2B5EF4-FFF2-40B4-BE49-F238E27FC236}">
                <a16:creationId xmlns:a16="http://schemas.microsoft.com/office/drawing/2014/main" id="{2C0EB512-03D5-8AF8-4C73-EA12D5B79DE9}"/>
              </a:ext>
            </a:extLst>
          </p:cNvPr>
          <p:cNvSpPr/>
          <p:nvPr/>
        </p:nvSpPr>
        <p:spPr>
          <a:xfrm flipV="1">
            <a:off x="8445500" y="3707934"/>
            <a:ext cx="3636996" cy="23499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6160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6140D-666D-14E0-F012-C24D01C9A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FD92EF-76CC-76EE-5942-C7C2787CC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Besugárzásszámítás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1480BEE-39EF-1DA7-3810-3744CE148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7607301" cy="4754563"/>
          </a:xfrm>
        </p:spPr>
        <p:txBody>
          <a:bodyPr/>
          <a:lstStyle/>
          <a:p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</a:t>
            </a:r>
            <a:r>
              <a:rPr lang="hu-HU" dirty="0" err="1"/>
              <a:t>Solar</a:t>
            </a:r>
            <a:r>
              <a:rPr lang="hu-HU" dirty="0"/>
              <a:t> </a:t>
            </a:r>
            <a:r>
              <a:rPr lang="hu-HU" dirty="0" err="1"/>
              <a:t>Radiation</a:t>
            </a:r>
            <a:r>
              <a:rPr lang="hu-HU" dirty="0"/>
              <a:t> &gt; </a:t>
            </a:r>
            <a:r>
              <a:rPr lang="hu-HU" dirty="0" err="1"/>
              <a:t>Area</a:t>
            </a:r>
            <a:r>
              <a:rPr lang="hu-HU" dirty="0"/>
              <a:t> </a:t>
            </a:r>
            <a:r>
              <a:rPr lang="hu-HU" dirty="0" err="1"/>
              <a:t>Solar</a:t>
            </a:r>
            <a:r>
              <a:rPr lang="hu-HU" dirty="0"/>
              <a:t> </a:t>
            </a:r>
            <a:r>
              <a:rPr lang="hu-HU" dirty="0" err="1"/>
              <a:t>Radiation</a:t>
            </a:r>
            <a:endParaRPr lang="hu-HU" dirty="0"/>
          </a:p>
          <a:p>
            <a:r>
              <a:rPr lang="hu-HU" dirty="0"/>
              <a:t>figyelembe veszi</a:t>
            </a:r>
          </a:p>
          <a:p>
            <a:pPr lvl="1"/>
            <a:r>
              <a:rPr lang="hu-HU" dirty="0"/>
              <a:t>az égbolt </a:t>
            </a:r>
            <a:r>
              <a:rPr lang="hu-HU" dirty="0" err="1"/>
              <a:t>takartságát</a:t>
            </a:r>
            <a:r>
              <a:rPr lang="hu-HU" dirty="0"/>
              <a:t> (a felszínmodellből)</a:t>
            </a:r>
          </a:p>
          <a:p>
            <a:pPr lvl="1"/>
            <a:r>
              <a:rPr lang="hu-HU" dirty="0"/>
              <a:t>a nap égi útját (függ a helytől, a dátumtól és az időponttól)</a:t>
            </a:r>
          </a:p>
          <a:p>
            <a:pPr lvl="1"/>
            <a:r>
              <a:rPr lang="hu-HU" dirty="0"/>
              <a:t>a beesési szöget</a:t>
            </a:r>
          </a:p>
          <a:p>
            <a:r>
              <a:rPr lang="hu-HU" dirty="0"/>
              <a:t>sokáig számol (esetünkben majd kb. fél percig)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ezért mindenféle paraméterekkel csökkenteni lehet a mintavételi gyakoriságot </a:t>
            </a:r>
          </a:p>
          <a:p>
            <a:pPr lvl="1"/>
            <a:r>
              <a:rPr lang="hu-HU" dirty="0"/>
              <a:t>és természetesen a terület nagyságától is függ</a:t>
            </a:r>
          </a:p>
          <a:p>
            <a:r>
              <a:rPr lang="hu-HU" dirty="0"/>
              <a:t>mértékegység: </a:t>
            </a:r>
            <a:r>
              <a:rPr lang="hu-HU" dirty="0" err="1"/>
              <a:t>Wh</a:t>
            </a:r>
            <a:r>
              <a:rPr lang="hu-HU" dirty="0"/>
              <a:t>/m</a:t>
            </a:r>
            <a:r>
              <a:rPr lang="hu-HU" baseline="30000" dirty="0"/>
              <a:t>2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7EB7BD2-077A-D9EB-BA9A-D70C7521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D5B8333-1A76-2BFC-D20F-AC7938423A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5500" y="1831770"/>
            <a:ext cx="3636996" cy="49099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 descr="A képen épület, ég, tükör, kö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EF8A3081-9610-9538-42E2-39C3725BDA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500" y="123640"/>
            <a:ext cx="1600200" cy="1600200"/>
          </a:xfrm>
          <a:prstGeom prst="rect">
            <a:avLst/>
          </a:prstGeom>
        </p:spPr>
      </p:pic>
      <p:pic>
        <p:nvPicPr>
          <p:cNvPr id="15" name="Kép 14" descr="A képen kör, szöveg, képernyőkép, Grafik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EDD62D6E-BE0C-6335-7D8E-5530C75B72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" r="43620"/>
          <a:stretch/>
        </p:blipFill>
        <p:spPr>
          <a:xfrm>
            <a:off x="10160000" y="123640"/>
            <a:ext cx="1922496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églalap 10">
            <a:extLst>
              <a:ext uri="{FF2B5EF4-FFF2-40B4-BE49-F238E27FC236}">
                <a16:creationId xmlns:a16="http://schemas.microsoft.com/office/drawing/2014/main" id="{7ABB9242-F68E-1E3F-4E87-EA6828A2FCFC}"/>
              </a:ext>
            </a:extLst>
          </p:cNvPr>
          <p:cNvSpPr/>
          <p:nvPr/>
        </p:nvSpPr>
        <p:spPr>
          <a:xfrm flipV="1">
            <a:off x="8445500" y="5294751"/>
            <a:ext cx="3636996" cy="750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930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20">
            <a:extLst>
              <a:ext uri="{FF2B5EF4-FFF2-40B4-BE49-F238E27FC236}">
                <a16:creationId xmlns:a16="http://schemas.microsoft.com/office/drawing/2014/main" id="{EA9651B5-F4ED-5ABE-C577-BCC156C383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7840" y="1498079"/>
            <a:ext cx="6454504" cy="45108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096DAAC-6186-6DC1-203E-A8FEE8BB2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Besugárzásszámítás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F1544A-81E8-A9EE-AEBF-2B3D986B9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4739641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készítsük el az egész év minden 14. napjára, kétórás felbontással a besugárzást</a:t>
            </a:r>
          </a:p>
          <a:p>
            <a:pPr lvl="1"/>
            <a:r>
              <a:rPr lang="hu-HU" dirty="0"/>
              <a:t>vessük össze a kitettséggel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026EFC1-EA67-7A54-1DFA-BF4E72CC1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31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7651AC-4E05-4D9C-9B35-852EDE286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Simítás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4A68BB5-1B1B-1249-2269-9CB640FF0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302500" cy="4754563"/>
          </a:xfrm>
        </p:spPr>
        <p:txBody>
          <a:bodyPr/>
          <a:lstStyle/>
          <a:p>
            <a:r>
              <a:rPr lang="hu-HU" dirty="0"/>
              <a:t>simítás/elkenés: mozgó ablak végzett átlagszámítás</a:t>
            </a:r>
          </a:p>
          <a:p>
            <a:pPr lvl="1"/>
            <a:r>
              <a:rPr lang="hu-HU" dirty="0"/>
              <a:t>egyéb simító eljárások is léteznek, de a logikájuk hasonló</a:t>
            </a:r>
          </a:p>
          <a:p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</a:t>
            </a:r>
            <a:r>
              <a:rPr lang="hu-HU" dirty="0" err="1"/>
              <a:t>Neighborhood</a:t>
            </a:r>
            <a:r>
              <a:rPr lang="hu-HU" dirty="0"/>
              <a:t> &gt; </a:t>
            </a:r>
            <a:r>
              <a:rPr lang="en-US" dirty="0"/>
              <a:t>Focal Statistics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CE02EED-4797-7F22-754E-CE4041A2E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9" name="Kép 8" descr="A képen szöveg, képernyőkép, tér, Téglalap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68040BF5-2A14-34E5-11C2-F7B74AA30C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000" y="2898779"/>
            <a:ext cx="5666016" cy="31378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 descr="A képen tér, képernyőkép, Téglalap, tervezés látható&#10;&#10;Automatikusan generált leírás">
            <a:extLst>
              <a:ext uri="{FF2B5EF4-FFF2-40B4-BE49-F238E27FC236}">
                <a16:creationId xmlns:a16="http://schemas.microsoft.com/office/drawing/2014/main" id="{508513D8-787E-4885-7661-37CEC2190E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87" r="-2131"/>
          <a:stretch/>
        </p:blipFill>
        <p:spPr>
          <a:xfrm>
            <a:off x="965200" y="2898778"/>
            <a:ext cx="5176660" cy="31378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1914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>
            <a:extLst>
              <a:ext uri="{FF2B5EF4-FFF2-40B4-BE49-F238E27FC236}">
                <a16:creationId xmlns:a16="http://schemas.microsoft.com/office/drawing/2014/main" id="{BDAB4CFD-DD08-60FF-F3CB-0572A21E91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584700" y="1524000"/>
            <a:ext cx="7465292" cy="45983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57651AC-4E05-4D9C-9B35-852EDE286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Simítás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4A68BB5-1B1B-1249-2269-9CB640FF0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746500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simítsuk mozgó ablakkal</a:t>
            </a:r>
          </a:p>
          <a:p>
            <a:pPr lvl="1"/>
            <a:r>
              <a:rPr lang="hu-HU" dirty="0"/>
              <a:t>1 m sugarú kört használva</a:t>
            </a:r>
          </a:p>
          <a:p>
            <a:pPr lvl="1"/>
            <a:r>
              <a:rPr lang="hu-HU" dirty="0" err="1"/>
              <a:t>maszkoljuk</a:t>
            </a:r>
            <a:r>
              <a:rPr lang="hu-HU" dirty="0"/>
              <a:t> a kiválasztott épületünkkel (környezeti beállítások &gt;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Analyses</a:t>
            </a:r>
            <a:r>
              <a:rPr lang="hu-HU" dirty="0"/>
              <a:t> &gt; </a:t>
            </a:r>
            <a:r>
              <a:rPr lang="hu-HU" dirty="0" err="1"/>
              <a:t>Mask</a:t>
            </a:r>
            <a:r>
              <a:rPr lang="hu-HU" dirty="0"/>
              <a:t>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CE02EED-4797-7F22-754E-CE4041A2E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7882CED0-93BA-E301-0C0E-5630626C5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892" y="4513657"/>
            <a:ext cx="2461337" cy="137994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2DD4722-CC4D-2B23-77A5-0EDE45446AC5}"/>
              </a:ext>
            </a:extLst>
          </p:cNvPr>
          <p:cNvSpPr/>
          <p:nvPr/>
        </p:nvSpPr>
        <p:spPr>
          <a:xfrm flipV="1">
            <a:off x="6053137" y="5055231"/>
            <a:ext cx="555625" cy="1231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9E29A68A-1E03-39FC-0C92-6D07D40B5879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6608762" y="5116827"/>
            <a:ext cx="2740026" cy="838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435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>
            <a:extLst>
              <a:ext uri="{FF2B5EF4-FFF2-40B4-BE49-F238E27FC236}">
                <a16:creationId xmlns:a16="http://schemas.microsoft.com/office/drawing/2014/main" id="{BDAB4CFD-DD08-60FF-F3CB-0572A21E91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584700" y="1524000"/>
            <a:ext cx="7465292" cy="45983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57651AC-4E05-4D9C-9B35-852EDE286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Simítás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4A68BB5-1B1B-1249-2269-9CB640FF0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746500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másoljuk át a megjelenítést az előző rétegről</a:t>
            </a:r>
          </a:p>
          <a:p>
            <a:pPr lvl="1"/>
            <a:r>
              <a:rPr lang="hu-HU" dirty="0"/>
              <a:t>a réteg ki-be kapcsolásával győződjünk meg a simítás sikerességéről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CE02EED-4797-7F22-754E-CE4041A2E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F6B2ED5C-E58D-D35B-23B6-E95451EBD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344" y="3429000"/>
            <a:ext cx="3368267" cy="25586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6A84CEDB-8157-4E08-40B0-DB7793214CC0}"/>
              </a:ext>
            </a:extLst>
          </p:cNvPr>
          <p:cNvSpPr/>
          <p:nvPr/>
        </p:nvSpPr>
        <p:spPr>
          <a:xfrm flipV="1">
            <a:off x="11222181" y="3852860"/>
            <a:ext cx="164955" cy="1333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1670C859-9BF7-8C24-D79C-E3C2F7C97947}"/>
              </a:ext>
            </a:extLst>
          </p:cNvPr>
          <p:cNvSpPr/>
          <p:nvPr/>
        </p:nvSpPr>
        <p:spPr>
          <a:xfrm flipV="1">
            <a:off x="9549245" y="4925291"/>
            <a:ext cx="1579420" cy="9040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3751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1AF8A8-CF73-9A24-78DD-5D7CA3711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74172"/>
            <a:ext cx="5499304" cy="959304"/>
          </a:xfrm>
        </p:spPr>
        <p:txBody>
          <a:bodyPr/>
          <a:lstStyle/>
          <a:p>
            <a:r>
              <a:rPr lang="hu-HU" dirty="0"/>
              <a:t>Magas besugárzású területek kijelölése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C626DA4-F22F-D80E-62A8-4A227421E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499304" cy="4754563"/>
          </a:xfrm>
        </p:spPr>
        <p:txBody>
          <a:bodyPr/>
          <a:lstStyle/>
          <a:p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</a:t>
            </a:r>
            <a:r>
              <a:rPr lang="hu-HU" dirty="0" err="1"/>
              <a:t>Reclass</a:t>
            </a:r>
            <a:r>
              <a:rPr lang="hu-HU" dirty="0"/>
              <a:t> &gt; </a:t>
            </a:r>
            <a:r>
              <a:rPr lang="hu-HU" dirty="0" err="1"/>
              <a:t>Reclassify</a:t>
            </a:r>
            <a:endParaRPr lang="hu-HU" dirty="0"/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osztályozzuk újra a rasztert a 300, 600 és 900 kWh/m</a:t>
            </a:r>
            <a:r>
              <a:rPr lang="hu-HU" baseline="30000" dirty="0"/>
              <a:t>2</a:t>
            </a:r>
            <a:r>
              <a:rPr lang="hu-HU" dirty="0"/>
              <a:t> értékeket használva az intervallumok határaként</a:t>
            </a:r>
          </a:p>
          <a:p>
            <a:pPr lvl="1"/>
            <a:r>
              <a:rPr lang="hu-HU" dirty="0"/>
              <a:t>adjunk a kategóriákhoz beszédes címkéket</a:t>
            </a:r>
          </a:p>
          <a:p>
            <a:pPr lvl="1"/>
            <a:r>
              <a:rPr lang="hu-HU" dirty="0"/>
              <a:t>színezzük a címkék alapján</a:t>
            </a:r>
          </a:p>
          <a:p>
            <a:pPr lvl="1"/>
            <a:r>
              <a:rPr lang="hu-HU" dirty="0"/>
              <a:t>készítsünk bináris rasztert is a magas (&gt;900 kWh/m</a:t>
            </a:r>
            <a:r>
              <a:rPr lang="hu-HU" baseline="30000" dirty="0"/>
              <a:t>2</a:t>
            </a:r>
            <a:r>
              <a:rPr lang="hu-HU" dirty="0"/>
              <a:t>) besugárzású cellák különválasztásához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4BF3FEB-15EC-3961-993F-6C06A2D0A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69B9DDE-EF09-79CF-A09F-C601521998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505" y="174172"/>
            <a:ext cx="5728402" cy="31931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374D85B3-89C6-7C9B-22AD-E48385EC5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846" y="2351314"/>
            <a:ext cx="1233471" cy="8776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8CDB6F4B-2F40-975C-EF48-52C93C9D7A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504" y="3516197"/>
            <a:ext cx="5728402" cy="31885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3F1EDC7B-F2E0-B8D4-4A24-968956D8B4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3847" y="273417"/>
            <a:ext cx="2203476" cy="6098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707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2D50A7-105F-0FFC-FD22-EF2BAD858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Pontfelhő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210B794-97D4-2EDB-E566-1C84540B4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019800" cy="4754563"/>
          </a:xfrm>
        </p:spPr>
        <p:txBody>
          <a:bodyPr/>
          <a:lstStyle/>
          <a:p>
            <a:r>
              <a:rPr lang="hu-HU" dirty="0"/>
              <a:t>kiterjesztés</a:t>
            </a:r>
          </a:p>
          <a:p>
            <a:pPr lvl="1"/>
            <a:r>
              <a:rPr lang="hu-HU" dirty="0"/>
              <a:t>.las: fő fájl, ez tartalmazza az adatokat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lasx</a:t>
            </a:r>
            <a:r>
              <a:rPr lang="hu-HU" dirty="0"/>
              <a:t>: statisztikák és térbeli index (opcionális)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prj</a:t>
            </a:r>
            <a:r>
              <a:rPr lang="hu-HU" dirty="0"/>
              <a:t>: vetület (opcionális)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töltsük be a </a:t>
            </a:r>
            <a:r>
              <a:rPr lang="hu-HU" dirty="0" err="1"/>
              <a:t>pontfelho.las</a:t>
            </a:r>
            <a:r>
              <a:rPr lang="hu-HU" dirty="0"/>
              <a:t> fájlt (fogd és vidd </a:t>
            </a:r>
            <a:r>
              <a:rPr lang="hu-HU" dirty="0" err="1"/>
              <a:t>Catalogból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nagyítsunk bele, tippeljük meg a repülési irányt</a:t>
            </a:r>
          </a:p>
          <a:p>
            <a:pPr lvl="1"/>
            <a:r>
              <a:rPr lang="hu-HU" dirty="0"/>
              <a:t>rakjunk alá alaptérképet, hogy megtudjuk, hol járunk</a:t>
            </a:r>
          </a:p>
          <a:p>
            <a:pPr lvl="1"/>
            <a:r>
              <a:rPr lang="hu-HU" dirty="0"/>
              <a:t>kapcsoljuk ki az alaptérképet a gyorsabb megjelenítéshez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F6507B4-A9D6-D3BC-0777-005DF5E8B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8791DDF5-DA01-0DB8-7A9C-D869561703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1408267"/>
            <a:ext cx="5195033" cy="37987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EB8E95A3-4E87-D03B-103C-2A886FBF32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1" y="5356214"/>
            <a:ext cx="5195032" cy="7687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96742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11C153A-5CED-AB24-339F-82CB022F2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Meredek felületek elhagyása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F4C33B-0E41-DDE7-72A0-09AB7A833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820886" cy="4754563"/>
          </a:xfrm>
        </p:spPr>
        <p:txBody>
          <a:bodyPr/>
          <a:lstStyle/>
          <a:p>
            <a:r>
              <a:rPr lang="hu-HU" dirty="0"/>
              <a:t>sokféleképpen megoldható</a:t>
            </a:r>
          </a:p>
          <a:p>
            <a:pPr lvl="1"/>
            <a:r>
              <a:rPr lang="hu-HU" dirty="0"/>
              <a:t>maszkolás, raszterkalkulátor, Con, </a:t>
            </a:r>
            <a:r>
              <a:rPr lang="hu-HU" dirty="0" err="1"/>
              <a:t>Multiply</a:t>
            </a:r>
            <a:endParaRPr lang="hu-HU" dirty="0"/>
          </a:p>
          <a:p>
            <a:pPr lvl="1"/>
            <a:r>
              <a:rPr lang="hu-HU" dirty="0"/>
              <a:t>mi most a legegyszerűbbet fogjuk használni (Con)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hagyjuk el (állítsuk ismeretlenre) a túl meredek cellákat a magas besugárzás bináris raszteréből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D950F81-8EE3-A187-6CC1-8F49098D8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9E44479-1D9E-2B7A-182F-5A852F935A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9086" y="1490443"/>
            <a:ext cx="7387771" cy="46107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37646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8AD9A5-5162-EE25-F3EA-A394CAAFB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Szomszédos </a:t>
            </a:r>
            <a:r>
              <a:rPr lang="hu-HU"/>
              <a:t>területek összeillesztése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6BBBDB3-7AE5-368A-DC1B-D37282625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22400"/>
            <a:ext cx="7272838" cy="4754563"/>
          </a:xfrm>
        </p:spPr>
        <p:txBody>
          <a:bodyPr/>
          <a:lstStyle/>
          <a:p>
            <a:r>
              <a:rPr lang="hu-HU" dirty="0"/>
              <a:t>a valóságban egész tömbökre/településrészekre készült el a besugárzási becslés</a:t>
            </a:r>
          </a:p>
          <a:p>
            <a:pPr lvl="1"/>
            <a:r>
              <a:rPr lang="hu-HU" dirty="0"/>
              <a:t>mi most csak egy-egy épületre számoltuk ki (időhatékonyság miatt)</a:t>
            </a:r>
          </a:p>
          <a:p>
            <a:r>
              <a:rPr lang="hu-HU" dirty="0"/>
              <a:t>a különálló rasztereket össze kell illeszteni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exportáljuk ki a </a:t>
            </a:r>
            <a:r>
              <a:rPr lang="hu-HU" dirty="0" err="1"/>
              <a:t>lemaszkolt</a:t>
            </a:r>
            <a:r>
              <a:rPr lang="hu-HU" dirty="0"/>
              <a:t> bináris rasztert LZW-</a:t>
            </a:r>
            <a:r>
              <a:rPr lang="hu-HU" dirty="0" err="1"/>
              <a:t>tömörítésű</a:t>
            </a:r>
            <a:r>
              <a:rPr lang="hu-HU" dirty="0"/>
              <a:t> </a:t>
            </a:r>
            <a:r>
              <a:rPr lang="hu-HU" dirty="0" err="1"/>
              <a:t>geoTiff</a:t>
            </a:r>
            <a:r>
              <a:rPr lang="hu-HU" dirty="0"/>
              <a:t>-fájlként, a fájlnév a saját nevünk legyen</a:t>
            </a:r>
          </a:p>
          <a:p>
            <a:pPr lvl="1"/>
            <a:r>
              <a:rPr lang="hu-HU" dirty="0"/>
              <a:t>töltsük fel a </a:t>
            </a:r>
            <a:r>
              <a:rPr lang="hu-HU" dirty="0" err="1"/>
              <a:t>Teamsbe</a:t>
            </a:r>
            <a:r>
              <a:rPr lang="hu-HU" dirty="0"/>
              <a:t> a fájlok közé, a "besugárzási raszterek összeillesztéshez" mappába (Feltöltés gomb vagy fogd és vidd) a mentett </a:t>
            </a:r>
            <a:r>
              <a:rPr lang="hu-HU" dirty="0" err="1"/>
              <a:t>geoTiffet</a:t>
            </a:r>
            <a:r>
              <a:rPr lang="hu-HU" dirty="0"/>
              <a:t> és segédfájljait (kivéve: .</a:t>
            </a:r>
            <a:r>
              <a:rPr lang="hu-HU" dirty="0" err="1"/>
              <a:t>lock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töltsük le a csapattársak fájljait</a:t>
            </a:r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A81F7B8-4603-E83F-2DD3-538739780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E95EB9B-3318-3E99-93DA-ACA338596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039" y="181201"/>
            <a:ext cx="3922666" cy="32477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4FE12177-9960-2FAF-F50F-4A77E3FAC8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11039" y="3574530"/>
            <a:ext cx="3922667" cy="3161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958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337B8-08BC-E571-9F86-2E8900C42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155957-4634-05E1-52A3-CA82A0C0D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Szomszédos </a:t>
            </a:r>
            <a:r>
              <a:rPr lang="hu-HU"/>
              <a:t>területek összeillesztése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8FFA94B-A4FE-393A-42AA-E6E8C0793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4584699" cy="4754563"/>
          </a:xfrm>
        </p:spPr>
        <p:txBody>
          <a:bodyPr/>
          <a:lstStyle/>
          <a:p>
            <a:r>
              <a:rPr lang="hu-HU" dirty="0"/>
              <a:t>Data Management &gt; </a:t>
            </a:r>
            <a:r>
              <a:rPr lang="hu-HU" dirty="0" err="1"/>
              <a:t>Raster</a:t>
            </a:r>
            <a:r>
              <a:rPr lang="hu-HU" dirty="0"/>
              <a:t> &gt;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Dataset</a:t>
            </a:r>
            <a:r>
              <a:rPr lang="hu-HU" dirty="0"/>
              <a:t> &gt; </a:t>
            </a:r>
            <a:r>
              <a:rPr lang="hu-HU" dirty="0" err="1"/>
              <a:t>Mosaic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New </a:t>
            </a:r>
            <a:r>
              <a:rPr lang="hu-HU" dirty="0" err="1"/>
              <a:t>Raster</a:t>
            </a:r>
            <a:endParaRPr lang="hu-HU" dirty="0"/>
          </a:p>
          <a:p>
            <a:r>
              <a:rPr lang="hu-HU" dirty="0"/>
              <a:t>az átfedő cellákra meghatározhatjuk, hogy hogyan számolja az új értéket</a:t>
            </a:r>
          </a:p>
          <a:p>
            <a:pPr lvl="1"/>
            <a:r>
              <a:rPr lang="hu-HU" dirty="0"/>
              <a:t>de most nincsenek átfedő cellák, úgyhogy mindegy</a:t>
            </a:r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216D19A-E86E-7135-F1A1-48EF8E39D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AE55E822-824D-1E35-3515-014FB6083D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2899" y="1524566"/>
            <a:ext cx="6616701" cy="45502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4509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6AC5A-BAFD-B4E4-168F-8403AD5AE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6C7C0E8-6426-AA4F-6C6A-905501AB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Szomszédos </a:t>
            </a:r>
            <a:r>
              <a:rPr lang="hu-HU"/>
              <a:t>területek összeillesztése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A02D9D1-6D6C-7338-7FEB-69C70AC49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4584699" cy="4754563"/>
          </a:xfrm>
        </p:spPr>
        <p:txBody>
          <a:bodyPr/>
          <a:lstStyle/>
          <a:p>
            <a:r>
              <a:rPr lang="hu-HU" dirty="0"/>
              <a:t>Data Management &gt; </a:t>
            </a:r>
            <a:r>
              <a:rPr lang="hu-HU" dirty="0" err="1"/>
              <a:t>Raster</a:t>
            </a:r>
            <a:r>
              <a:rPr lang="hu-HU" dirty="0"/>
              <a:t> &gt;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Dataset</a:t>
            </a:r>
            <a:r>
              <a:rPr lang="hu-HU" dirty="0"/>
              <a:t> &gt; </a:t>
            </a:r>
            <a:r>
              <a:rPr lang="hu-HU" dirty="0" err="1"/>
              <a:t>Mosaic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New </a:t>
            </a:r>
            <a:r>
              <a:rPr lang="hu-HU" dirty="0" err="1"/>
              <a:t>Raster</a:t>
            </a:r>
            <a:endParaRPr lang="hu-HU" dirty="0"/>
          </a:p>
          <a:p>
            <a:r>
              <a:rPr lang="hu-HU" dirty="0">
                <a:solidFill>
                  <a:srgbClr val="FF0000"/>
                </a:solidFill>
              </a:rPr>
              <a:t>az átfedő cellákra meghatározhatjuk, hogy hogyan számolja az új értéket</a:t>
            </a:r>
          </a:p>
          <a:p>
            <a:pPr lvl="1"/>
            <a:r>
              <a:rPr lang="hu-HU" dirty="0"/>
              <a:t>de most nincsenek átfedő cellák, úgyhogy mindegy</a:t>
            </a:r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3835B1F-C720-4EDD-272F-99BBD9FD6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4C1A4F89-DC81-EE09-9738-0C20B633C0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2899" y="1524566"/>
            <a:ext cx="6616701" cy="45502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2549D358-3F72-0CF3-D386-4293E04ECD21}"/>
              </a:ext>
            </a:extLst>
          </p:cNvPr>
          <p:cNvSpPr/>
          <p:nvPr/>
        </p:nvSpPr>
        <p:spPr>
          <a:xfrm flipV="1">
            <a:off x="8483964" y="5072176"/>
            <a:ext cx="3174636" cy="2923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2524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89D8F-5D87-AF77-664F-F18C77123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FCDA8A-3DB7-06D9-136F-9894E060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Szomszédos </a:t>
            </a:r>
            <a:r>
              <a:rPr lang="hu-HU"/>
              <a:t>területek összeillesztése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A0F8DE6-C366-F305-D84C-782B24B8C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4584699" cy="4754563"/>
          </a:xfrm>
        </p:spPr>
        <p:txBody>
          <a:bodyPr/>
          <a:lstStyle/>
          <a:p>
            <a:r>
              <a:rPr lang="hu-HU" dirty="0"/>
              <a:t>Data Management &gt; </a:t>
            </a:r>
            <a:r>
              <a:rPr lang="hu-HU" dirty="0" err="1"/>
              <a:t>Raster</a:t>
            </a:r>
            <a:r>
              <a:rPr lang="hu-HU" dirty="0"/>
              <a:t> &gt;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Dataset</a:t>
            </a:r>
            <a:r>
              <a:rPr lang="hu-HU" dirty="0"/>
              <a:t> &gt; </a:t>
            </a:r>
            <a:r>
              <a:rPr lang="hu-HU" dirty="0" err="1"/>
              <a:t>Mosaic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New </a:t>
            </a:r>
            <a:r>
              <a:rPr lang="hu-HU" dirty="0" err="1"/>
              <a:t>Raster</a:t>
            </a:r>
            <a:endParaRPr lang="hu-HU" dirty="0"/>
          </a:p>
          <a:p>
            <a:r>
              <a:rPr lang="hu-HU" dirty="0"/>
              <a:t>az átfedő cellákra meghatározhatjuk, hogy hogyan számolja az új értéket</a:t>
            </a:r>
          </a:p>
          <a:p>
            <a:pPr lvl="1"/>
            <a:r>
              <a:rPr lang="hu-HU" dirty="0"/>
              <a:t>de most nincsenek átfedő cellák, úgyhogy mindegy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töltsük be a csapattársak rasztereit is a rétegkezelőbe</a:t>
            </a:r>
          </a:p>
          <a:p>
            <a:pPr lvl="1"/>
            <a:r>
              <a:rPr lang="hu-HU" dirty="0"/>
              <a:t>fűzzük össze a 2–4 rasztert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a rétegek száma legyen 1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E5BF04C-39C4-3375-4381-1E77FA28B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11:44</a:t>
            </a:fld>
            <a:endParaRPr lang="en-US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286D3824-F020-5A4D-D37B-0B7E587723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2899" y="1524566"/>
            <a:ext cx="6616701" cy="45502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FEFEEFD9-AC38-FA50-03EA-5BB8357C26F5}"/>
              </a:ext>
            </a:extLst>
          </p:cNvPr>
          <p:cNvSpPr/>
          <p:nvPr/>
        </p:nvSpPr>
        <p:spPr>
          <a:xfrm flipV="1">
            <a:off x="8483964" y="4821802"/>
            <a:ext cx="3174636" cy="2923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01240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A4BF81-D517-A0C3-A562-B01959CFC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Épületszintű statisztikák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8F0E61E-8AA5-E5DB-2345-6F6F0F040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8189686" cy="4754563"/>
          </a:xfrm>
        </p:spPr>
        <p:txBody>
          <a:bodyPr/>
          <a:lstStyle/>
          <a:p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</a:t>
            </a:r>
            <a:r>
              <a:rPr lang="hu-HU" dirty="0" err="1"/>
              <a:t>Zonal</a:t>
            </a:r>
            <a:r>
              <a:rPr lang="hu-HU" dirty="0"/>
              <a:t> &gt; </a:t>
            </a:r>
            <a:r>
              <a:rPr lang="hu-HU" dirty="0" err="1"/>
              <a:t>Zonal</a:t>
            </a:r>
            <a:r>
              <a:rPr lang="hu-HU" dirty="0"/>
              <a:t> </a:t>
            </a:r>
            <a:r>
              <a:rPr lang="hu-HU" dirty="0" err="1"/>
              <a:t>Statistics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Table</a:t>
            </a:r>
            <a:endParaRPr lang="hu-HU" dirty="0"/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készítsük el minden épületre a zónastatisztikát, az 1-es értékű cellák darabszámát (vagyis a cellák összegét) mentsük</a:t>
            </a:r>
          </a:p>
          <a:p>
            <a:pPr lvl="1"/>
            <a:r>
              <a:rPr lang="hu-HU" dirty="0"/>
              <a:t>fűzzük hozzá az épületekhez (</a:t>
            </a:r>
            <a:r>
              <a:rPr lang="hu-HU" dirty="0" err="1"/>
              <a:t>Join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válasszuk ki a csapatunk épületeit, és az attribútumtábla alapján számoljuk ki, hogy hány négyzetméternyi, napelemtelepítésre alkalmas tetőfelületünk van (e ferde tetőknek csak kb. a 70% használható telepítésre!)</a:t>
            </a:r>
          </a:p>
          <a:p>
            <a:pPr lvl="1"/>
            <a:r>
              <a:rPr lang="hu-HU" dirty="0"/>
              <a:t>emlékeztető: a raszter felbontása 0,5 m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1A272BB-8505-2366-3A32-C0798D3D8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4DE53A6-3B15-18B8-C65C-8BE182B32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886" y="172103"/>
            <a:ext cx="3022600" cy="2526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F87C00D4-FD0B-B7C3-526D-3896D7050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7886" y="2849694"/>
            <a:ext cx="3022600" cy="38709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1018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AB412-996E-AE1C-67EF-9A9AB1CF3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010533-AF9A-7245-9E50-562D4D25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Épületszintű statisztikák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B985016-D4E6-6BE3-2B79-C890DA9D9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8189686" cy="4754563"/>
          </a:xfrm>
        </p:spPr>
        <p:txBody>
          <a:bodyPr/>
          <a:lstStyle/>
          <a:p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</a:t>
            </a:r>
            <a:r>
              <a:rPr lang="hu-HU" dirty="0" err="1"/>
              <a:t>Zonal</a:t>
            </a:r>
            <a:r>
              <a:rPr lang="hu-HU" dirty="0"/>
              <a:t> &gt; </a:t>
            </a:r>
            <a:r>
              <a:rPr lang="hu-HU" dirty="0" err="1"/>
              <a:t>Zonal</a:t>
            </a:r>
            <a:r>
              <a:rPr lang="hu-HU" dirty="0"/>
              <a:t> </a:t>
            </a:r>
            <a:r>
              <a:rPr lang="hu-HU" dirty="0" err="1"/>
              <a:t>Statistics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Table</a:t>
            </a:r>
            <a:endParaRPr lang="hu-HU" dirty="0"/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készítsük el minden épületre a zónastatisztikát, az 1-es értékű cellák darabszámát (vagyis a cellák összegét) mentsük</a:t>
            </a:r>
          </a:p>
          <a:p>
            <a:pPr lvl="1"/>
            <a:r>
              <a:rPr lang="hu-HU" dirty="0"/>
              <a:t>fűzzük hozzá az épületekhez (</a:t>
            </a:r>
            <a:r>
              <a:rPr lang="hu-HU" dirty="0" err="1"/>
              <a:t>Join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válasszuk ki a csapatunk épületeit, és az attribútumtábla alapján számoljuk ki, hogy hány négyzetméternyi, napelemtelepítésre alkalmas tetőfelületünk van (e ferde tetőknek csak kb. a 70% használható telepítésre!)</a:t>
            </a:r>
          </a:p>
          <a:p>
            <a:pPr lvl="1"/>
            <a:r>
              <a:rPr lang="hu-HU" dirty="0"/>
              <a:t>emlékeztető: a raszter felbontása 0,5 m</a:t>
            </a:r>
          </a:p>
          <a:p>
            <a:r>
              <a:rPr lang="hu-HU" dirty="0"/>
              <a:t>megoldás: </a:t>
            </a:r>
            <a:r>
              <a:rPr lang="hu-HU" dirty="0" err="1"/>
              <a:t>összcellaszám</a:t>
            </a:r>
            <a:r>
              <a:rPr lang="hu-HU" dirty="0"/>
              <a:t> * 0,5</a:t>
            </a:r>
            <a:r>
              <a:rPr lang="hu-HU" baseline="30000" dirty="0"/>
              <a:t>2</a:t>
            </a:r>
            <a:r>
              <a:rPr lang="hu-HU" dirty="0"/>
              <a:t> * 0,7</a:t>
            </a:r>
          </a:p>
          <a:p>
            <a:pPr lvl="1"/>
            <a:r>
              <a:rPr lang="hu-HU" dirty="0"/>
              <a:t>(822+371) * 0,25 * 0,7 = 208,775 m</a:t>
            </a:r>
            <a:r>
              <a:rPr lang="hu-HU" baseline="30000" dirty="0"/>
              <a:t>2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A8181BE-7B3D-46F5-7FDF-AAB5CB71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F3DCF12-46FF-2577-4B04-8D2EC92D1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886" y="172103"/>
            <a:ext cx="3022600" cy="2526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100CF9DB-DCA8-2FE1-F519-3B2DC9BED5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7886" y="2849694"/>
            <a:ext cx="3022600" cy="38709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8F6876A6-76AD-DAD8-6D24-DFD2F2E5ADBE}"/>
              </a:ext>
            </a:extLst>
          </p:cNvPr>
          <p:cNvSpPr/>
          <p:nvPr/>
        </p:nvSpPr>
        <p:spPr>
          <a:xfrm flipV="1">
            <a:off x="11182350" y="5937249"/>
            <a:ext cx="273050" cy="2884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0443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E979A7-1C25-D832-63D3-BFFD2F000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A9E261-7C89-4E6D-6AC1-7B022530C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DBC897A-ACDB-4C5C-C975-406E6D3C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5" name="Kép 4" descr="A képen ég, szélmalom, kültéri, személy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291D6BC6-F3A3-885E-F946-7207103C22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C49FEC98-ACF4-2040-8D6E-CE5796543A17}"/>
              </a:ext>
            </a:extLst>
          </p:cNvPr>
          <p:cNvSpPr txBox="1"/>
          <p:nvPr/>
        </p:nvSpPr>
        <p:spPr>
          <a:xfrm>
            <a:off x="4789714" y="2917371"/>
            <a:ext cx="233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208,775 m</a:t>
            </a:r>
            <a:r>
              <a:rPr lang="hu-HU" sz="3600" b="1" baseline="30000" dirty="0">
                <a:solidFill>
                  <a:srgbClr val="FF0000"/>
                </a:solidFill>
                <a:latin typeface="Arial Narrow" panose="020B0606020202030204" pitchFamily="34" charset="0"/>
              </a:rPr>
              <a:t>2</a:t>
            </a:r>
            <a:endParaRPr lang="hu-HU" sz="3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7674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Köszönöm a figyelmet!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/>
              <a:t>kérdések?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65727E-094C-869C-5298-5F2103D1E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Pontfelhő feldolgozása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29F706-CDDA-804D-9895-F8059D57C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019150" cy="4754563"/>
          </a:xfrm>
        </p:spPr>
        <p:txBody>
          <a:bodyPr/>
          <a:lstStyle/>
          <a:p>
            <a:r>
              <a:rPr lang="hu-HU" dirty="0"/>
              <a:t>egy vagy több .las-fájl feldolgozása</a:t>
            </a:r>
          </a:p>
          <a:p>
            <a:pPr lvl="1"/>
            <a:r>
              <a:rPr lang="hu-HU" dirty="0"/>
              <a:t>kiszámolhatjuk a statisztikákat (ha hiányzott a .</a:t>
            </a:r>
            <a:r>
              <a:rPr lang="hu-HU" dirty="0" err="1"/>
              <a:t>lasx</a:t>
            </a:r>
            <a:r>
              <a:rPr lang="hu-HU" dirty="0"/>
              <a:t>-fájl)</a:t>
            </a:r>
          </a:p>
          <a:p>
            <a:pPr lvl="1"/>
            <a:r>
              <a:rPr lang="hu-HU" dirty="0"/>
              <a:t>megadhatjuk a vetületet (ha hiányzott a .</a:t>
            </a:r>
            <a:r>
              <a:rPr lang="hu-HU" dirty="0" err="1"/>
              <a:t>prj</a:t>
            </a:r>
            <a:r>
              <a:rPr lang="hu-HU" dirty="0"/>
              <a:t>-fájl) vagy átvetíthetjük</a:t>
            </a:r>
          </a:p>
          <a:p>
            <a:pPr lvl="1"/>
            <a:r>
              <a:rPr lang="hu-HU" dirty="0"/>
              <a:t>innentől az </a:t>
            </a:r>
            <a:r>
              <a:rPr lang="hu-HU" dirty="0" err="1"/>
              <a:t>ArcMap</a:t>
            </a:r>
            <a:r>
              <a:rPr lang="hu-HU" dirty="0"/>
              <a:t> tudja kezelni (pl. szűrhetjük a pontokat vagy raszterré alakíthatjuk)</a:t>
            </a:r>
          </a:p>
          <a:p>
            <a:r>
              <a:rPr lang="hu-HU" dirty="0"/>
              <a:t>igazából csak egy .lasd-fájl készül, ami parancsikonként mutat a .las-fájlokra</a:t>
            </a:r>
          </a:p>
          <a:p>
            <a:r>
              <a:rPr lang="hu-HU" dirty="0"/>
              <a:t>Data Management &gt; LAS </a:t>
            </a:r>
            <a:r>
              <a:rPr lang="hu-HU" dirty="0" err="1"/>
              <a:t>Dataset</a:t>
            </a:r>
            <a:r>
              <a:rPr lang="hu-HU" dirty="0"/>
              <a:t> &gt; </a:t>
            </a:r>
            <a:r>
              <a:rPr lang="hu-HU" dirty="0" err="1"/>
              <a:t>Create</a:t>
            </a:r>
            <a:r>
              <a:rPr lang="hu-HU" dirty="0"/>
              <a:t> LAS </a:t>
            </a:r>
            <a:r>
              <a:rPr lang="hu-HU" dirty="0" err="1"/>
              <a:t>Dataset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9D9C5A4-270E-3632-4D49-B20D360C0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9989B61-AC40-725B-CE37-623318724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350" y="174173"/>
            <a:ext cx="5127563" cy="59218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521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08EDA-57EE-F563-5B21-FFFD2C9DE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762F9D-1378-C0AE-DBD6-8A55C1ED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Pontfelhő feldolgozása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752D0C9-8A1A-4FEB-BA34-61DAA487B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019150" cy="4754563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egy vagy több .las-fájl </a:t>
            </a:r>
            <a:r>
              <a:rPr lang="hu-HU" dirty="0"/>
              <a:t>feldolgozása</a:t>
            </a:r>
          </a:p>
          <a:p>
            <a:pPr lvl="1"/>
            <a:r>
              <a:rPr lang="hu-HU" dirty="0"/>
              <a:t>kiszámolhatjuk a statisztikákat (ha hiányzott a .</a:t>
            </a:r>
            <a:r>
              <a:rPr lang="hu-HU" dirty="0" err="1"/>
              <a:t>lasx</a:t>
            </a:r>
            <a:r>
              <a:rPr lang="hu-HU" dirty="0"/>
              <a:t>-fájl)</a:t>
            </a:r>
          </a:p>
          <a:p>
            <a:pPr lvl="1"/>
            <a:r>
              <a:rPr lang="hu-HU" dirty="0"/>
              <a:t>megadhatjuk a vetületet (ha hiányzott a .</a:t>
            </a:r>
            <a:r>
              <a:rPr lang="hu-HU" dirty="0" err="1"/>
              <a:t>prj</a:t>
            </a:r>
            <a:r>
              <a:rPr lang="hu-HU" dirty="0"/>
              <a:t>-fájl) vagy átvetíthetjük</a:t>
            </a:r>
          </a:p>
          <a:p>
            <a:pPr lvl="1"/>
            <a:r>
              <a:rPr lang="hu-HU" dirty="0"/>
              <a:t>innentől az </a:t>
            </a:r>
            <a:r>
              <a:rPr lang="hu-HU" dirty="0" err="1"/>
              <a:t>ArcMap</a:t>
            </a:r>
            <a:r>
              <a:rPr lang="hu-HU" dirty="0"/>
              <a:t> tudja kezelni (pl. szűrhetjük a pontokat vagy raszterré alakíthatjuk)</a:t>
            </a:r>
          </a:p>
          <a:p>
            <a:r>
              <a:rPr lang="hu-HU" dirty="0"/>
              <a:t>igazából csak egy .lasd-fájl készül, ami parancsikonként mutat a .las-fájlokra</a:t>
            </a:r>
          </a:p>
          <a:p>
            <a:r>
              <a:rPr lang="hu-HU" dirty="0"/>
              <a:t>Data Management &gt; LAS </a:t>
            </a:r>
            <a:r>
              <a:rPr lang="hu-HU" dirty="0" err="1"/>
              <a:t>Dataset</a:t>
            </a:r>
            <a:r>
              <a:rPr lang="hu-HU" dirty="0"/>
              <a:t> &gt; </a:t>
            </a:r>
            <a:r>
              <a:rPr lang="hu-HU" dirty="0" err="1"/>
              <a:t>Create</a:t>
            </a:r>
            <a:r>
              <a:rPr lang="hu-HU" dirty="0"/>
              <a:t> LAS </a:t>
            </a:r>
            <a:r>
              <a:rPr lang="hu-HU" dirty="0" err="1"/>
              <a:t>Dataset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2EB2581-5A6A-F0B7-75A5-5B3EDEE3C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509DE4B-C550-FF50-C1E1-9D025ACF8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350" y="174173"/>
            <a:ext cx="5127563" cy="59218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93708426-BCBD-D508-A335-EE2232C4494E}"/>
              </a:ext>
            </a:extLst>
          </p:cNvPr>
          <p:cNvSpPr/>
          <p:nvPr/>
        </p:nvSpPr>
        <p:spPr>
          <a:xfrm>
            <a:off x="6857350" y="800101"/>
            <a:ext cx="5127563" cy="160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6987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1CB67-A7B1-4DDE-170D-57D8C11A1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B5CF82-1576-3366-B6A4-3F245A8F3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Pontfelhő feldolgozása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72064D6-45E4-F4C9-4333-09C2BEC41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019150" cy="4754563"/>
          </a:xfrm>
        </p:spPr>
        <p:txBody>
          <a:bodyPr/>
          <a:lstStyle/>
          <a:p>
            <a:r>
              <a:rPr lang="hu-HU" dirty="0"/>
              <a:t>egy vagy több .las-fájl feldolgozása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kiszámolhatjuk a statisztikákat (ha hiányzott a .</a:t>
            </a:r>
            <a:r>
              <a:rPr lang="hu-HU" dirty="0" err="1">
                <a:solidFill>
                  <a:srgbClr val="FF0000"/>
                </a:solidFill>
              </a:rPr>
              <a:t>lasx</a:t>
            </a:r>
            <a:r>
              <a:rPr lang="hu-HU" dirty="0">
                <a:solidFill>
                  <a:srgbClr val="FF0000"/>
                </a:solidFill>
              </a:rPr>
              <a:t>-fájl)</a:t>
            </a:r>
          </a:p>
          <a:p>
            <a:pPr lvl="1"/>
            <a:r>
              <a:rPr lang="hu-HU" dirty="0"/>
              <a:t>megadhatjuk a vetületet (ha hiányzott a .</a:t>
            </a:r>
            <a:r>
              <a:rPr lang="hu-HU" dirty="0" err="1"/>
              <a:t>prj</a:t>
            </a:r>
            <a:r>
              <a:rPr lang="hu-HU" dirty="0"/>
              <a:t>-fájl) vagy átvetíthetjük</a:t>
            </a:r>
          </a:p>
          <a:p>
            <a:pPr lvl="1"/>
            <a:r>
              <a:rPr lang="hu-HU" dirty="0"/>
              <a:t>innentől az </a:t>
            </a:r>
            <a:r>
              <a:rPr lang="hu-HU" dirty="0" err="1"/>
              <a:t>ArcMap</a:t>
            </a:r>
            <a:r>
              <a:rPr lang="hu-HU" dirty="0"/>
              <a:t> tudja kezelni (pl. szűrhetjük a pontokat vagy raszterré alakíthatjuk)</a:t>
            </a:r>
          </a:p>
          <a:p>
            <a:r>
              <a:rPr lang="hu-HU" dirty="0"/>
              <a:t>igazából csak egy .lasd-fájl készül, ami parancsikonként mutat a .las-fájlokra</a:t>
            </a:r>
          </a:p>
          <a:p>
            <a:r>
              <a:rPr lang="hu-HU" dirty="0"/>
              <a:t>Data Management &gt; LAS </a:t>
            </a:r>
            <a:r>
              <a:rPr lang="hu-HU" dirty="0" err="1"/>
              <a:t>Dataset</a:t>
            </a:r>
            <a:r>
              <a:rPr lang="hu-HU" dirty="0"/>
              <a:t> &gt; </a:t>
            </a:r>
            <a:r>
              <a:rPr lang="hu-HU" dirty="0" err="1"/>
              <a:t>Create</a:t>
            </a:r>
            <a:r>
              <a:rPr lang="hu-HU" dirty="0"/>
              <a:t> LAS </a:t>
            </a:r>
            <a:r>
              <a:rPr lang="hu-HU" dirty="0" err="1"/>
              <a:t>Dataset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B608B6B-54FE-75B9-AB26-011F0E9CE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B0027B0-B5DB-4321-BEBD-83AB8B50D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350" y="174173"/>
            <a:ext cx="5127563" cy="59218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60E2F0B7-38DB-B177-C2C0-8C55174E4F45}"/>
              </a:ext>
            </a:extLst>
          </p:cNvPr>
          <p:cNvSpPr/>
          <p:nvPr/>
        </p:nvSpPr>
        <p:spPr>
          <a:xfrm flipV="1">
            <a:off x="6857350" y="5246369"/>
            <a:ext cx="5127563" cy="2514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3188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8AE79-DD45-6647-1E2A-9F1FEDE05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D60358-5AD7-9482-33B0-EE2ED3707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Pontfelhő feldolgozása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BC6EF4A-A49C-C248-CEB5-18F03196A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019150" cy="4754563"/>
          </a:xfrm>
        </p:spPr>
        <p:txBody>
          <a:bodyPr/>
          <a:lstStyle/>
          <a:p>
            <a:r>
              <a:rPr lang="hu-HU" dirty="0"/>
              <a:t>egy vagy több .las-fájl feldolgozása</a:t>
            </a:r>
          </a:p>
          <a:p>
            <a:pPr lvl="1"/>
            <a:r>
              <a:rPr lang="hu-HU" dirty="0"/>
              <a:t>kiszámolhatjuk a statisztikákat (ha hiányzott a .</a:t>
            </a:r>
            <a:r>
              <a:rPr lang="hu-HU" dirty="0" err="1"/>
              <a:t>lasx</a:t>
            </a:r>
            <a:r>
              <a:rPr lang="hu-HU" dirty="0"/>
              <a:t>-fájl)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megadhatjuk a vetületet (ha hiányzott a .</a:t>
            </a:r>
            <a:r>
              <a:rPr lang="hu-HU" dirty="0" err="1">
                <a:solidFill>
                  <a:srgbClr val="FF0000"/>
                </a:solidFill>
              </a:rPr>
              <a:t>prj</a:t>
            </a:r>
            <a:r>
              <a:rPr lang="hu-HU" dirty="0">
                <a:solidFill>
                  <a:srgbClr val="FF0000"/>
                </a:solidFill>
              </a:rPr>
              <a:t>-fájl) vagy átvetíthetjük</a:t>
            </a:r>
          </a:p>
          <a:p>
            <a:pPr lvl="1"/>
            <a:r>
              <a:rPr lang="hu-HU" dirty="0"/>
              <a:t>innentől az </a:t>
            </a:r>
            <a:r>
              <a:rPr lang="hu-HU" dirty="0" err="1"/>
              <a:t>ArcMap</a:t>
            </a:r>
            <a:r>
              <a:rPr lang="hu-HU" dirty="0"/>
              <a:t> tudja kezelni (pl. szűrhetjük a pontokat vagy raszterré alakíthatjuk)</a:t>
            </a:r>
          </a:p>
          <a:p>
            <a:r>
              <a:rPr lang="hu-HU" dirty="0"/>
              <a:t>igazából csak egy .lasd-fájl készül, ami parancsikonként mutat a .las-fájlokra</a:t>
            </a:r>
          </a:p>
          <a:p>
            <a:r>
              <a:rPr lang="hu-HU" dirty="0"/>
              <a:t>Data Management &gt; LAS </a:t>
            </a:r>
            <a:r>
              <a:rPr lang="hu-HU" dirty="0" err="1"/>
              <a:t>Dataset</a:t>
            </a:r>
            <a:r>
              <a:rPr lang="hu-HU" dirty="0"/>
              <a:t> &gt; </a:t>
            </a:r>
            <a:r>
              <a:rPr lang="hu-HU" dirty="0" err="1"/>
              <a:t>Create</a:t>
            </a:r>
            <a:r>
              <a:rPr lang="hu-HU" dirty="0"/>
              <a:t> LAS </a:t>
            </a:r>
            <a:r>
              <a:rPr lang="hu-HU" dirty="0" err="1"/>
              <a:t>Dataset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29BAB1D-DF7E-32E8-D638-073BE0DF2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250849C-42E5-109F-6D41-43F64B40F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350" y="174173"/>
            <a:ext cx="5127563" cy="59218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65011B04-B1B5-8D16-F718-A25483AA20D4}"/>
              </a:ext>
            </a:extLst>
          </p:cNvPr>
          <p:cNvSpPr/>
          <p:nvPr/>
        </p:nvSpPr>
        <p:spPr>
          <a:xfrm flipV="1">
            <a:off x="6857350" y="4629149"/>
            <a:ext cx="5127563" cy="6286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2472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65727E-094C-869C-5298-5F2103D1E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Pontfelhő feldolgozása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29F706-CDDA-804D-9895-F8059D57C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019150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dolgozzuk fel a pontfelhőt, számítsunk statisztikákat</a:t>
            </a:r>
          </a:p>
          <a:p>
            <a:pPr lvl="1"/>
            <a:r>
              <a:rPr lang="hu-HU" dirty="0"/>
              <a:t>relatív útvonalat használjunk</a:t>
            </a:r>
          </a:p>
          <a:p>
            <a:pPr lvl="1"/>
            <a:r>
              <a:rPr lang="hu-HU" dirty="0"/>
              <a:t>csak a talajmenti pontokat ábrázoljuk (jobb klikk &gt; </a:t>
            </a:r>
            <a:r>
              <a:rPr lang="hu-HU" dirty="0" err="1"/>
              <a:t>Properties</a:t>
            </a:r>
            <a:r>
              <a:rPr lang="hu-HU" dirty="0"/>
              <a:t>… &gt; Filter)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9D9C5A4-270E-3632-4D49-B20D360C0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89F5E8A-0DF8-9C3C-D305-2BE16A60E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350" y="174173"/>
            <a:ext cx="5127563" cy="59218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9D02A472-19E1-3112-95C5-D9D03026FE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4791" y="3688773"/>
            <a:ext cx="5818909" cy="24072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154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23437-721F-0B89-46BC-49097BC51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2285CD-386D-A774-C29B-C256F04D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Pontfelhőből felszínmodell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A5043C3-ED2B-7798-F986-C2DCCE165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4051300" cy="4754563"/>
          </a:xfrm>
        </p:spPr>
        <p:txBody>
          <a:bodyPr/>
          <a:lstStyle/>
          <a:p>
            <a:r>
              <a:rPr lang="hu-HU" dirty="0"/>
              <a:t>Conversion &gt;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Raster</a:t>
            </a:r>
            <a:r>
              <a:rPr lang="hu-HU" dirty="0"/>
              <a:t> &gt; LAS </a:t>
            </a:r>
            <a:r>
              <a:rPr lang="hu-HU" dirty="0" err="1"/>
              <a:t>Dataset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Raster</a:t>
            </a:r>
            <a:endParaRPr lang="hu-HU" dirty="0"/>
          </a:p>
          <a:p>
            <a:r>
              <a:rPr lang="hu-HU" dirty="0"/>
              <a:t>legfőbb paraméterek</a:t>
            </a:r>
          </a:p>
          <a:p>
            <a:pPr lvl="1"/>
            <a:r>
              <a:rPr lang="hu-HU" dirty="0" err="1"/>
              <a:t>Cell</a:t>
            </a:r>
            <a:r>
              <a:rPr lang="hu-HU" dirty="0"/>
              <a:t> </a:t>
            </a:r>
            <a:r>
              <a:rPr lang="hu-HU" dirty="0" err="1"/>
              <a:t>Assignment</a:t>
            </a:r>
            <a:r>
              <a:rPr lang="hu-HU" dirty="0"/>
              <a:t> </a:t>
            </a:r>
            <a:r>
              <a:rPr lang="hu-HU" dirty="0" err="1"/>
              <a:t>Type</a:t>
            </a:r>
            <a:r>
              <a:rPr lang="hu-HU" dirty="0"/>
              <a:t>: cellaérték számítása, ha több pont is beleesik</a:t>
            </a:r>
          </a:p>
          <a:p>
            <a:pPr lvl="1"/>
            <a:r>
              <a:rPr lang="hu-HU" dirty="0" err="1"/>
              <a:t>Void</a:t>
            </a:r>
            <a:r>
              <a:rPr lang="hu-HU" dirty="0"/>
              <a:t> </a:t>
            </a:r>
            <a:r>
              <a:rPr lang="hu-HU" dirty="0" err="1"/>
              <a:t>Fill</a:t>
            </a:r>
            <a:r>
              <a:rPr lang="hu-HU" dirty="0"/>
              <a:t> </a:t>
            </a:r>
            <a:r>
              <a:rPr lang="hu-HU" dirty="0" err="1"/>
              <a:t>Method</a:t>
            </a:r>
            <a:r>
              <a:rPr lang="hu-HU" dirty="0"/>
              <a:t>: cellaérték számítása, ha egy pont se esik a cellába</a:t>
            </a:r>
          </a:p>
          <a:p>
            <a:pPr lvl="1"/>
            <a:r>
              <a:rPr lang="hu-HU" dirty="0" err="1"/>
              <a:t>Sampling</a:t>
            </a:r>
            <a:r>
              <a:rPr lang="hu-HU" dirty="0"/>
              <a:t> </a:t>
            </a:r>
            <a:r>
              <a:rPr lang="hu-HU" dirty="0" err="1"/>
              <a:t>Value</a:t>
            </a:r>
            <a:r>
              <a:rPr lang="hu-HU" dirty="0"/>
              <a:t>: kívánt felbontás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8DDE794-7EAA-B78C-5297-7B5C54075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391C170-6928-736F-D801-DB3F26E723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9500" y="1422400"/>
            <a:ext cx="7106169" cy="46562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3545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6337</TotalTime>
  <Words>1691</Words>
  <Application>Microsoft Office PowerPoint</Application>
  <PresentationFormat>Szélesvásznú</PresentationFormat>
  <Paragraphs>277</Paragraphs>
  <Slides>38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43" baseType="lpstr">
      <vt:lpstr>Arial</vt:lpstr>
      <vt:lpstr>Arial Narrow</vt:lpstr>
      <vt:lpstr>Calibri</vt:lpstr>
      <vt:lpstr>Courier New</vt:lpstr>
      <vt:lpstr>Office-téma</vt:lpstr>
      <vt:lpstr>Területalkalmassági elemzések 1</vt:lpstr>
      <vt:lpstr>Pontfelhő</vt:lpstr>
      <vt:lpstr>Pontfelhő</vt:lpstr>
      <vt:lpstr>Pontfelhő feldolgozása</vt:lpstr>
      <vt:lpstr>Pontfelhő feldolgozása</vt:lpstr>
      <vt:lpstr>Pontfelhő feldolgozása</vt:lpstr>
      <vt:lpstr>Pontfelhő feldolgozása</vt:lpstr>
      <vt:lpstr>Pontfelhő feldolgozása</vt:lpstr>
      <vt:lpstr>Pontfelhőből felszínmodell</vt:lpstr>
      <vt:lpstr>Pontfelhőből felszínmodell</vt:lpstr>
      <vt:lpstr>Pontfelhőből felszínmodell</vt:lpstr>
      <vt:lpstr>Pontfelhőből felszínmodell</vt:lpstr>
      <vt:lpstr>Pontfelhőből felszínmodell</vt:lpstr>
      <vt:lpstr>Pontfelhőből felszínmodell</vt:lpstr>
      <vt:lpstr>Felszínmodell elemzése</vt:lpstr>
      <vt:lpstr>Kellően lapos tetőfelületek</vt:lpstr>
      <vt:lpstr>Épületpoligonok</vt:lpstr>
      <vt:lpstr>Vizsgálati terület kijelölése</vt:lpstr>
      <vt:lpstr>Felszínmodell körbevágása</vt:lpstr>
      <vt:lpstr>Besugárzásszámítás</vt:lpstr>
      <vt:lpstr>Besugárzásszámítás</vt:lpstr>
      <vt:lpstr>Besugárzásszámítás</vt:lpstr>
      <vt:lpstr>Besugárzásszámítás</vt:lpstr>
      <vt:lpstr>Besugárzásszámítás</vt:lpstr>
      <vt:lpstr>Besugárzásszámítás</vt:lpstr>
      <vt:lpstr>Simítás</vt:lpstr>
      <vt:lpstr>Simítás</vt:lpstr>
      <vt:lpstr>Simítás</vt:lpstr>
      <vt:lpstr>Magas besugárzású területek kijelölése</vt:lpstr>
      <vt:lpstr>Meredek felületek elhagyása</vt:lpstr>
      <vt:lpstr>Szomszédos területek összeillesztése</vt:lpstr>
      <vt:lpstr>Szomszédos területek összeillesztése</vt:lpstr>
      <vt:lpstr>Szomszédos területek összeillesztése</vt:lpstr>
      <vt:lpstr>Szomszédos területek összeillesztése</vt:lpstr>
      <vt:lpstr>Épületszintű statisztikák</vt:lpstr>
      <vt:lpstr>Épületszintű statisztikák</vt:lpstr>
      <vt:lpstr>PowerPoint-bemutató</vt:lpstr>
      <vt:lpstr>Köszönöm a figyelmet!</vt:lpstr>
    </vt:vector>
  </TitlesOfParts>
  <Company>MTA ÖK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Ismerkedés, tematika, követelmény</dc:title>
  <dc:creator>BFÁkos</dc:creator>
  <cp:lastModifiedBy>BFÁkos</cp:lastModifiedBy>
  <cp:revision>239</cp:revision>
  <dcterms:created xsi:type="dcterms:W3CDTF">2021-09-14T06:27:21Z</dcterms:created>
  <dcterms:modified xsi:type="dcterms:W3CDTF">2026-03-17T10:46:18Z</dcterms:modified>
</cp:coreProperties>
</file>